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8"/>
  </p:notesMasterIdLst>
  <p:sldIdLst>
    <p:sldId id="256" r:id="rId2"/>
    <p:sldId id="257" r:id="rId3"/>
    <p:sldId id="258" r:id="rId4"/>
    <p:sldId id="259" r:id="rId5"/>
    <p:sldId id="260" r:id="rId6"/>
    <p:sldId id="262" r:id="rId7"/>
    <p:sldId id="264" r:id="rId8"/>
    <p:sldId id="265" r:id="rId9"/>
    <p:sldId id="261" r:id="rId10"/>
    <p:sldId id="263" r:id="rId11"/>
    <p:sldId id="266" r:id="rId12"/>
    <p:sldId id="267" r:id="rId13"/>
    <p:sldId id="268" r:id="rId14"/>
    <p:sldId id="269" r:id="rId15"/>
    <p:sldId id="272"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509" autoAdjust="0"/>
    <p:restoredTop sz="95847" autoAdjust="0"/>
  </p:normalViewPr>
  <p:slideViewPr>
    <p:cSldViewPr snapToGrid="0">
      <p:cViewPr varScale="1">
        <p:scale>
          <a:sx n="86" d="100"/>
          <a:sy n="86" d="100"/>
        </p:scale>
        <p:origin x="81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D1083D-1458-46B5-961F-40261D4D544E}" type="datetimeFigureOut">
              <a:rPr lang="en-US" smtClean="0"/>
              <a:t>5/5/2021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F64383-ECDB-46AB-92D2-B5A2A3D603C2}" type="slidenum">
              <a:rPr lang="en-US" smtClean="0"/>
              <a:t>‹#›</a:t>
            </a:fld>
            <a:endParaRPr lang="en-US"/>
          </a:p>
        </p:txBody>
      </p:sp>
    </p:spTree>
    <p:extLst>
      <p:ext uri="{BB962C8B-B14F-4D97-AF65-F5344CB8AC3E}">
        <p14:creationId xmlns:p14="http://schemas.microsoft.com/office/powerpoint/2010/main" val="2507646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relative to a typical ML model which does not aim to ensure fairness</a:t>
            </a:r>
          </a:p>
        </p:txBody>
      </p:sp>
      <p:sp>
        <p:nvSpPr>
          <p:cNvPr id="4" name="Slide Number Placeholder 3"/>
          <p:cNvSpPr>
            <a:spLocks noGrp="1"/>
          </p:cNvSpPr>
          <p:nvPr>
            <p:ph type="sldNum" sz="quarter" idx="5"/>
          </p:nvPr>
        </p:nvSpPr>
        <p:spPr/>
        <p:txBody>
          <a:bodyPr/>
          <a:lstStyle/>
          <a:p>
            <a:fld id="{80F64383-ECDB-46AB-92D2-B5A2A3D603C2}" type="slidenum">
              <a:rPr lang="en-US" smtClean="0"/>
              <a:t>4</a:t>
            </a:fld>
            <a:endParaRPr lang="en-US"/>
          </a:p>
        </p:txBody>
      </p:sp>
    </p:spTree>
    <p:extLst>
      <p:ext uri="{BB962C8B-B14F-4D97-AF65-F5344CB8AC3E}">
        <p14:creationId xmlns:p14="http://schemas.microsoft.com/office/powerpoint/2010/main" val="29659525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SHS approach did not perform as well in this experiment. </a:t>
            </a:r>
          </a:p>
        </p:txBody>
      </p:sp>
      <p:sp>
        <p:nvSpPr>
          <p:cNvPr id="4" name="Slide Number Placeholder 3"/>
          <p:cNvSpPr>
            <a:spLocks noGrp="1"/>
          </p:cNvSpPr>
          <p:nvPr>
            <p:ph type="sldNum" sz="quarter" idx="5"/>
          </p:nvPr>
        </p:nvSpPr>
        <p:spPr/>
        <p:txBody>
          <a:bodyPr/>
          <a:lstStyle/>
          <a:p>
            <a:fld id="{80F64383-ECDB-46AB-92D2-B5A2A3D603C2}" type="slidenum">
              <a:rPr lang="en-US" smtClean="0"/>
              <a:t>13</a:t>
            </a:fld>
            <a:endParaRPr lang="en-US"/>
          </a:p>
        </p:txBody>
      </p:sp>
    </p:spTree>
    <p:extLst>
      <p:ext uri="{BB962C8B-B14F-4D97-AF65-F5344CB8AC3E}">
        <p14:creationId xmlns:p14="http://schemas.microsoft.com/office/powerpoint/2010/main" val="35333104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Compared to the other datasets in our experiments, we found that DNN-based models often exhibit more overfitting on COMPAS. This presents an opportunity for fair models to improve both accuracy and fairness using our approach.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experiment, we varied the number of hidden layers of all models. At every configuration of hidden layers, the best options for the models were selected using our FHS approach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shows that the accuracy of TM is higher on the train set comparing to fair models when network size increases, while both fair models outperform TM on the test set with any network size. Furthermore, DFM and ADM decrease the corresponding gap between accuracy on train and test sets due to the regularization behavior of the fairness interventions</a:t>
            </a:r>
          </a:p>
        </p:txBody>
      </p:sp>
      <p:sp>
        <p:nvSpPr>
          <p:cNvPr id="4" name="Slide Number Placeholder 3"/>
          <p:cNvSpPr>
            <a:spLocks noGrp="1"/>
          </p:cNvSpPr>
          <p:nvPr>
            <p:ph type="sldNum" sz="quarter" idx="5"/>
          </p:nvPr>
        </p:nvSpPr>
        <p:spPr/>
        <p:txBody>
          <a:bodyPr/>
          <a:lstStyle/>
          <a:p>
            <a:fld id="{80F64383-ECDB-46AB-92D2-B5A2A3D603C2}" type="slidenum">
              <a:rPr lang="en-US" smtClean="0"/>
              <a:t>14</a:t>
            </a:fld>
            <a:endParaRPr lang="en-US"/>
          </a:p>
        </p:txBody>
      </p:sp>
    </p:spTree>
    <p:extLst>
      <p:ext uri="{BB962C8B-B14F-4D97-AF65-F5344CB8AC3E}">
        <p14:creationId xmlns:p14="http://schemas.microsoft.com/office/powerpoint/2010/main" val="11272167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the wide deployment of fair AI/ML systems  across industry, government, and the public sector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We hope that our results will encourage further research in addressing the human-facing barriers to deployment of fair AI methods, leading to increased real-world societal benefit from these technologies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0F64383-ECDB-46AB-92D2-B5A2A3D603C2}" type="slidenum">
              <a:rPr lang="en-US" smtClean="0"/>
              <a:t>15</a:t>
            </a:fld>
            <a:endParaRPr lang="en-US"/>
          </a:p>
        </p:txBody>
      </p:sp>
    </p:spTree>
    <p:extLst>
      <p:ext uri="{BB962C8B-B14F-4D97-AF65-F5344CB8AC3E}">
        <p14:creationId xmlns:p14="http://schemas.microsoft.com/office/powerpoint/2010/main" val="2070474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0F64383-ECDB-46AB-92D2-B5A2A3D603C2}" type="slidenum">
              <a:rPr lang="en-US" smtClean="0"/>
              <a:t>16</a:t>
            </a:fld>
            <a:endParaRPr lang="en-US"/>
          </a:p>
        </p:txBody>
      </p:sp>
    </p:spTree>
    <p:extLst>
      <p:ext uri="{BB962C8B-B14F-4D97-AF65-F5344CB8AC3E}">
        <p14:creationId xmlns:p14="http://schemas.microsoft.com/office/powerpoint/2010/main" val="384977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0F64383-ECDB-46AB-92D2-B5A2A3D603C2}" type="slidenum">
              <a:rPr lang="en-US" smtClean="0"/>
              <a:t>5</a:t>
            </a:fld>
            <a:endParaRPr lang="en-US"/>
          </a:p>
        </p:txBody>
      </p:sp>
    </p:spTree>
    <p:extLst>
      <p:ext uri="{BB962C8B-B14F-4D97-AF65-F5344CB8AC3E}">
        <p14:creationId xmlns:p14="http://schemas.microsoft.com/office/powerpoint/2010/main" val="330384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0F64383-ECDB-46AB-92D2-B5A2A3D603C2}" type="slidenum">
              <a:rPr lang="en-US" smtClean="0"/>
              <a:t>6</a:t>
            </a:fld>
            <a:endParaRPr lang="en-US"/>
          </a:p>
        </p:txBody>
      </p:sp>
    </p:spTree>
    <p:extLst>
      <p:ext uri="{BB962C8B-B14F-4D97-AF65-F5344CB8AC3E}">
        <p14:creationId xmlns:p14="http://schemas.microsoft.com/office/powerpoint/2010/main" val="2450972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Secondly, it is also potentially possible to improve fairness without harming performance on the training data.</a:t>
            </a:r>
          </a:p>
          <a:p>
            <a:endParaRPr lang="en-US" dirty="0"/>
          </a:p>
          <a:p>
            <a:r>
              <a:rPr lang="en-US" dirty="0"/>
              <a:t>Multiple different classifiers can potentially obtain the same or a similar number of errors on the training set while making errors on different training instances, a phenomenon known as the Rashomon effect. Some of those equally accurate classifiers may be more fair than others under a desired fairness metric. We can improve fairness with no loss in performance by selecting the most fair classifier out of these equal-performing models.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t>“Gerrymandering” the errors between protected groups </a:t>
            </a:r>
            <a:r>
              <a:rPr lang="en-US" sz="1200" dirty="0"/>
              <a:t>at a fixed training-set error rate to optimize fairness which will eventually improve fairness on the unseen data with no overall cost in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 solid-line classifier makes both errors on orange group instances, while the dashed-line classifier makes one error on an orange group instance and one error on a blue group instance.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While this example may seem contrived, practical experience with training deep neural networks, which generally converge to any number of local optima or saddle points of a highly non-convex objective function but obtain similar performance across runs, suggests that for these models there are many different solutions with similar predictive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80F64383-ECDB-46AB-92D2-B5A2A3D603C2}" type="slidenum">
              <a:rPr lang="en-US" smtClean="0"/>
              <a:t>7</a:t>
            </a:fld>
            <a:endParaRPr lang="en-US"/>
          </a:p>
        </p:txBody>
      </p:sp>
    </p:spTree>
    <p:extLst>
      <p:ext uri="{BB962C8B-B14F-4D97-AF65-F5344CB8AC3E}">
        <p14:creationId xmlns:p14="http://schemas.microsoft.com/office/powerpoint/2010/main" val="28393134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Of these similar quality solutions for models, we can and should aim to pick the most fair option via sensible hyper-parameter selection strategies. We consider two strategies.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In both methods, , we first obtain the best TM based solely on accuracy measured  on the development set model via a grid search over TM's hyper-parameters (e.g. \# neurons/layer, activation function, drop-out probability, etc.)</a:t>
            </a:r>
          </a:p>
          <a:p>
            <a:endParaRPr lang="en-US" sz="1100" dirty="0"/>
          </a:p>
          <a:p>
            <a:r>
              <a:rPr lang="en-US" dirty="0"/>
              <a:t>Our goal is to find a model which improves fairness over TM, while retaining or improving</a:t>
            </a:r>
            <a:r>
              <a:rPr lang="en-US" sz="1100" dirty="0"/>
              <a:t> accuracy</a:t>
            </a:r>
          </a:p>
          <a:p>
            <a:endParaRPr lang="en-US" sz="1100" dirty="0"/>
          </a:p>
          <a:p>
            <a:r>
              <a:rPr lang="en-US" sz="1100" dirty="0"/>
              <a:t>In SHS, the fair model is assigned the same hyper-parameter values as the best TM.</a:t>
            </a:r>
            <a:endParaRPr lang="en-US" dirty="0"/>
          </a:p>
        </p:txBody>
      </p:sp>
      <p:sp>
        <p:nvSpPr>
          <p:cNvPr id="4" name="Slide Number Placeholder 3"/>
          <p:cNvSpPr>
            <a:spLocks noGrp="1"/>
          </p:cNvSpPr>
          <p:nvPr>
            <p:ph type="sldNum" sz="quarter" idx="5"/>
          </p:nvPr>
        </p:nvSpPr>
        <p:spPr/>
        <p:txBody>
          <a:bodyPr/>
          <a:lstStyle/>
          <a:p>
            <a:fld id="{80F64383-ECDB-46AB-92D2-B5A2A3D603C2}" type="slidenum">
              <a:rPr lang="en-US" smtClean="0"/>
              <a:t>8</a:t>
            </a:fld>
            <a:endParaRPr lang="en-US"/>
          </a:p>
        </p:txBody>
      </p:sp>
    </p:spTree>
    <p:extLst>
      <p:ext uri="{BB962C8B-B14F-4D97-AF65-F5344CB8AC3E}">
        <p14:creationId xmlns:p14="http://schemas.microsoft.com/office/powerpoint/2010/main" val="2031124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study, we consider two standard fair ML methods, one of which encourages fairness using a penalty term, and the other approach learns fairness implicitly. </a:t>
            </a:r>
          </a:p>
        </p:txBody>
      </p:sp>
      <p:sp>
        <p:nvSpPr>
          <p:cNvPr id="4" name="Slide Number Placeholder 3"/>
          <p:cNvSpPr>
            <a:spLocks noGrp="1"/>
          </p:cNvSpPr>
          <p:nvPr>
            <p:ph type="sldNum" sz="quarter" idx="5"/>
          </p:nvPr>
        </p:nvSpPr>
        <p:spPr/>
        <p:txBody>
          <a:bodyPr/>
          <a:lstStyle/>
          <a:p>
            <a:fld id="{80F64383-ECDB-46AB-92D2-B5A2A3D603C2}" type="slidenum">
              <a:rPr lang="en-US" smtClean="0"/>
              <a:t>9</a:t>
            </a:fld>
            <a:endParaRPr lang="en-US"/>
          </a:p>
        </p:txBody>
      </p:sp>
    </p:spTree>
    <p:extLst>
      <p:ext uri="{BB962C8B-B14F-4D97-AF65-F5344CB8AC3E}">
        <p14:creationId xmlns:p14="http://schemas.microsoft.com/office/powerpoint/2010/main" val="1566531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study, we consider two standard fair ML methods, one of which encourages fairness using a penalty term, and the other approach learns fairness implicitly. </a:t>
            </a:r>
          </a:p>
        </p:txBody>
      </p:sp>
      <p:sp>
        <p:nvSpPr>
          <p:cNvPr id="4" name="Slide Number Placeholder 3"/>
          <p:cNvSpPr>
            <a:spLocks noGrp="1"/>
          </p:cNvSpPr>
          <p:nvPr>
            <p:ph type="sldNum" sz="quarter" idx="5"/>
          </p:nvPr>
        </p:nvSpPr>
        <p:spPr/>
        <p:txBody>
          <a:bodyPr/>
          <a:lstStyle/>
          <a:p>
            <a:fld id="{80F64383-ECDB-46AB-92D2-B5A2A3D603C2}" type="slidenum">
              <a:rPr lang="en-US" smtClean="0"/>
              <a:t>10</a:t>
            </a:fld>
            <a:endParaRPr lang="en-US"/>
          </a:p>
        </p:txBody>
      </p:sp>
    </p:spTree>
    <p:extLst>
      <p:ext uri="{BB962C8B-B14F-4D97-AF65-F5344CB8AC3E}">
        <p14:creationId xmlns:p14="http://schemas.microsoft.com/office/powerpoint/2010/main" val="1626491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our experiments, we used same DNN-based hyper-parameters to all models: typical or fair models. Similar set of \lambda values also used across fair models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study several fairness metrics. We computed intersectional fairness metrics, e.g., \epsilon-DF and \gamma-SF with all protected attributes,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also compute group fairness, e.g., \delta$-DP and p\%-Rule which were measured for each protected attribute such as gender, race} separately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Furthermore, we select the most marginalized subgroup (shown as </a:t>
            </a:r>
            <a:r>
              <a:rPr lang="en-US" dirty="0" err="1"/>
              <a:t>mmsg</a:t>
            </a:r>
            <a:r>
              <a:rPr lang="en-US" dirty="0"/>
              <a:t>) as the protected group e.g. black women}for COMPAS, in case of  \delta-DP and p\%-Rule measurements, compared to its complement.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Orange region represents fairness for free area that has equal or higher accuracy and better corresponding fairness than the best TM.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higher is better (orange area on right) for p% rule, while lower is better for other fairness metrics (orange area on left).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FHS approach, a large number of fair models, both DFM and ADM, satisfied the criteria of ``fairness for free‘’ in terms of all of the fairness metrics</a:t>
            </a:r>
          </a:p>
        </p:txBody>
      </p:sp>
      <p:sp>
        <p:nvSpPr>
          <p:cNvPr id="4" name="Slide Number Placeholder 3"/>
          <p:cNvSpPr>
            <a:spLocks noGrp="1"/>
          </p:cNvSpPr>
          <p:nvPr>
            <p:ph type="sldNum" sz="quarter" idx="5"/>
          </p:nvPr>
        </p:nvSpPr>
        <p:spPr/>
        <p:txBody>
          <a:bodyPr/>
          <a:lstStyle/>
          <a:p>
            <a:fld id="{80F64383-ECDB-46AB-92D2-B5A2A3D603C2}" type="slidenum">
              <a:rPr lang="en-US" smtClean="0"/>
              <a:t>11</a:t>
            </a:fld>
            <a:endParaRPr lang="en-US"/>
          </a:p>
        </p:txBody>
      </p:sp>
    </p:spTree>
    <p:extLst>
      <p:ext uri="{BB962C8B-B14F-4D97-AF65-F5344CB8AC3E}">
        <p14:creationId xmlns:p14="http://schemas.microsoft.com/office/powerpoint/2010/main" val="36375158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SHS approach did not perform as well in this experiment. </a:t>
            </a:r>
          </a:p>
        </p:txBody>
      </p:sp>
      <p:sp>
        <p:nvSpPr>
          <p:cNvPr id="4" name="Slide Number Placeholder 3"/>
          <p:cNvSpPr>
            <a:spLocks noGrp="1"/>
          </p:cNvSpPr>
          <p:nvPr>
            <p:ph type="sldNum" sz="quarter" idx="5"/>
          </p:nvPr>
        </p:nvSpPr>
        <p:spPr/>
        <p:txBody>
          <a:bodyPr/>
          <a:lstStyle/>
          <a:p>
            <a:fld id="{80F64383-ECDB-46AB-92D2-B5A2A3D603C2}" type="slidenum">
              <a:rPr lang="en-US" smtClean="0"/>
              <a:t>12</a:t>
            </a:fld>
            <a:endParaRPr lang="en-US"/>
          </a:p>
        </p:txBody>
      </p:sp>
    </p:spTree>
    <p:extLst>
      <p:ext uri="{BB962C8B-B14F-4D97-AF65-F5344CB8AC3E}">
        <p14:creationId xmlns:p14="http://schemas.microsoft.com/office/powerpoint/2010/main" val="911615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2E6D7-F1BF-486F-B7BA-464193FEF6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3ABE0DD-A3E4-4CC0-9533-617CD44BD1C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069F9FC-6194-4E8E-8D26-123AB5F1AF02}"/>
              </a:ext>
            </a:extLst>
          </p:cNvPr>
          <p:cNvSpPr>
            <a:spLocks noGrp="1"/>
          </p:cNvSpPr>
          <p:nvPr>
            <p:ph type="dt" sz="half" idx="10"/>
          </p:nvPr>
        </p:nvSpPr>
        <p:spPr/>
        <p:txBody>
          <a:bodyPr/>
          <a:lstStyle/>
          <a:p>
            <a:fld id="{0A8B9363-C3DD-4B63-8796-456188028A68}" type="datetime1">
              <a:rPr lang="en-US" smtClean="0"/>
              <a:t>5/5/2021</a:t>
            </a:fld>
            <a:endParaRPr lang="en-US"/>
          </a:p>
        </p:txBody>
      </p:sp>
      <p:sp>
        <p:nvSpPr>
          <p:cNvPr id="5" name="Footer Placeholder 4">
            <a:extLst>
              <a:ext uri="{FF2B5EF4-FFF2-40B4-BE49-F238E27FC236}">
                <a16:creationId xmlns:a16="http://schemas.microsoft.com/office/drawing/2014/main" id="{E0FE31E8-E2A2-4733-B2D9-31BEB26ADD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4B6D62-7210-4449-AF19-A03E62D995FC}"/>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31048870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32342-C36F-4159-84BC-3CBA1F81C1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DB08A7A-024D-428F-9455-7C86B9051C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06348-37D1-4C1C-AD55-533ABBF6C0A4}"/>
              </a:ext>
            </a:extLst>
          </p:cNvPr>
          <p:cNvSpPr>
            <a:spLocks noGrp="1"/>
          </p:cNvSpPr>
          <p:nvPr>
            <p:ph type="dt" sz="half" idx="10"/>
          </p:nvPr>
        </p:nvSpPr>
        <p:spPr/>
        <p:txBody>
          <a:bodyPr/>
          <a:lstStyle/>
          <a:p>
            <a:fld id="{3B36E9E1-8454-4B7D-8461-48E7A0B544BA}" type="datetime1">
              <a:rPr lang="en-US" smtClean="0"/>
              <a:t>5/5/2021</a:t>
            </a:fld>
            <a:endParaRPr lang="en-US"/>
          </a:p>
        </p:txBody>
      </p:sp>
      <p:sp>
        <p:nvSpPr>
          <p:cNvPr id="5" name="Footer Placeholder 4">
            <a:extLst>
              <a:ext uri="{FF2B5EF4-FFF2-40B4-BE49-F238E27FC236}">
                <a16:creationId xmlns:a16="http://schemas.microsoft.com/office/drawing/2014/main" id="{B2A63B93-5EBB-4E97-88E2-8FE7591D94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130476-554F-4733-ABAB-3EAF8A0E91E1}"/>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3778657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E4D189-56A8-4175-A762-648823C745A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2173E0-0707-4B0E-BF6C-75B5461959C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00652E-50ED-4722-AF60-FED03AF96AB8}"/>
              </a:ext>
            </a:extLst>
          </p:cNvPr>
          <p:cNvSpPr>
            <a:spLocks noGrp="1"/>
          </p:cNvSpPr>
          <p:nvPr>
            <p:ph type="dt" sz="half" idx="10"/>
          </p:nvPr>
        </p:nvSpPr>
        <p:spPr/>
        <p:txBody>
          <a:bodyPr/>
          <a:lstStyle/>
          <a:p>
            <a:fld id="{EE44F1F0-622E-4BB3-ACDF-E9AF914B904C}" type="datetime1">
              <a:rPr lang="en-US" smtClean="0"/>
              <a:t>5/5/2021</a:t>
            </a:fld>
            <a:endParaRPr lang="en-US"/>
          </a:p>
        </p:txBody>
      </p:sp>
      <p:sp>
        <p:nvSpPr>
          <p:cNvPr id="5" name="Footer Placeholder 4">
            <a:extLst>
              <a:ext uri="{FF2B5EF4-FFF2-40B4-BE49-F238E27FC236}">
                <a16:creationId xmlns:a16="http://schemas.microsoft.com/office/drawing/2014/main" id="{19D3F67D-97A0-41AE-B7D0-026D68A593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D563EC-52D8-44E3-9083-B646F7CFA269}"/>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1241809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6DEDBD-CFCB-4AA8-8B1C-12A9017450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2FE779-EC29-487F-84AF-1866D64F09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E4A913-A949-4E66-A0B1-3AC70BA340A0}"/>
              </a:ext>
            </a:extLst>
          </p:cNvPr>
          <p:cNvSpPr>
            <a:spLocks noGrp="1"/>
          </p:cNvSpPr>
          <p:nvPr>
            <p:ph type="dt" sz="half" idx="10"/>
          </p:nvPr>
        </p:nvSpPr>
        <p:spPr/>
        <p:txBody>
          <a:bodyPr/>
          <a:lstStyle/>
          <a:p>
            <a:fld id="{C04F5F77-3072-4B65-8904-8CD61DCB8CA6}" type="datetime1">
              <a:rPr lang="en-US" smtClean="0"/>
              <a:t>5/5/2021</a:t>
            </a:fld>
            <a:endParaRPr lang="en-US"/>
          </a:p>
        </p:txBody>
      </p:sp>
      <p:sp>
        <p:nvSpPr>
          <p:cNvPr id="5" name="Footer Placeholder 4">
            <a:extLst>
              <a:ext uri="{FF2B5EF4-FFF2-40B4-BE49-F238E27FC236}">
                <a16:creationId xmlns:a16="http://schemas.microsoft.com/office/drawing/2014/main" id="{0CB8CF10-1F3A-4EAC-A518-2179CEB691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5B912B-BCD2-4765-8E4B-AD4355764A16}"/>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1650933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6C836-88C8-46D9-B8E1-54497F2336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914B869-9880-4E22-A610-4A3511F59B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4F4FA9F-4067-45AC-A696-40D8B574FF91}"/>
              </a:ext>
            </a:extLst>
          </p:cNvPr>
          <p:cNvSpPr>
            <a:spLocks noGrp="1"/>
          </p:cNvSpPr>
          <p:nvPr>
            <p:ph type="dt" sz="half" idx="10"/>
          </p:nvPr>
        </p:nvSpPr>
        <p:spPr/>
        <p:txBody>
          <a:bodyPr/>
          <a:lstStyle/>
          <a:p>
            <a:fld id="{6C879AB9-EEF4-424D-83C4-A1116FBB98E2}" type="datetime1">
              <a:rPr lang="en-US" smtClean="0"/>
              <a:t>5/5/2021</a:t>
            </a:fld>
            <a:endParaRPr lang="en-US"/>
          </a:p>
        </p:txBody>
      </p:sp>
      <p:sp>
        <p:nvSpPr>
          <p:cNvPr id="5" name="Footer Placeholder 4">
            <a:extLst>
              <a:ext uri="{FF2B5EF4-FFF2-40B4-BE49-F238E27FC236}">
                <a16:creationId xmlns:a16="http://schemas.microsoft.com/office/drawing/2014/main" id="{67B09807-53A9-4963-A723-0DC1A00E49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C38B29-9E4B-4E81-8797-CA122F6176E8}"/>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3346941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B25A9-56A2-4FD1-98EF-9EE855B91D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4B2600-C5D8-47F0-8A42-A9B83E9EF4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A5B733D-5C93-4307-8FE6-F09CE6F210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18A7196-CE09-4266-A909-9586FD681869}"/>
              </a:ext>
            </a:extLst>
          </p:cNvPr>
          <p:cNvSpPr>
            <a:spLocks noGrp="1"/>
          </p:cNvSpPr>
          <p:nvPr>
            <p:ph type="dt" sz="half" idx="10"/>
          </p:nvPr>
        </p:nvSpPr>
        <p:spPr/>
        <p:txBody>
          <a:bodyPr/>
          <a:lstStyle/>
          <a:p>
            <a:fld id="{5B6E4579-492A-4307-9306-8661987A9856}" type="datetime1">
              <a:rPr lang="en-US" smtClean="0"/>
              <a:t>5/5/2021</a:t>
            </a:fld>
            <a:endParaRPr lang="en-US"/>
          </a:p>
        </p:txBody>
      </p:sp>
      <p:sp>
        <p:nvSpPr>
          <p:cNvPr id="6" name="Footer Placeholder 5">
            <a:extLst>
              <a:ext uri="{FF2B5EF4-FFF2-40B4-BE49-F238E27FC236}">
                <a16:creationId xmlns:a16="http://schemas.microsoft.com/office/drawing/2014/main" id="{D91E81A1-863A-4178-B806-2946BFBAEA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BC88F7-9219-43D1-818D-F8C947A099E5}"/>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932919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FD7A1-B5EA-4CD4-8610-99D49B7E946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A5B608-1C1F-40AA-8A11-2369F60960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7D1E3C-072D-4B69-A91A-A8B0B28E887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443C5D6-D620-46AB-ADEC-5AE635F15A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E5FD60-031D-4FDC-A0AB-41D7C74253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FD0E2A-DDE9-45FE-8637-BB1F3D7CD559}"/>
              </a:ext>
            </a:extLst>
          </p:cNvPr>
          <p:cNvSpPr>
            <a:spLocks noGrp="1"/>
          </p:cNvSpPr>
          <p:nvPr>
            <p:ph type="dt" sz="half" idx="10"/>
          </p:nvPr>
        </p:nvSpPr>
        <p:spPr/>
        <p:txBody>
          <a:bodyPr/>
          <a:lstStyle/>
          <a:p>
            <a:fld id="{D92AD764-5D32-4960-804B-C8453BC077E2}" type="datetime1">
              <a:rPr lang="en-US" smtClean="0"/>
              <a:t>5/5/2021</a:t>
            </a:fld>
            <a:endParaRPr lang="en-US"/>
          </a:p>
        </p:txBody>
      </p:sp>
      <p:sp>
        <p:nvSpPr>
          <p:cNvPr id="8" name="Footer Placeholder 7">
            <a:extLst>
              <a:ext uri="{FF2B5EF4-FFF2-40B4-BE49-F238E27FC236}">
                <a16:creationId xmlns:a16="http://schemas.microsoft.com/office/drawing/2014/main" id="{CE80C169-8C80-44EA-9CBD-99BF64AE61B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2B2034-1E21-4575-BF3B-0D825681D647}"/>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625835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0EFE6-5FD6-4812-932F-0B65586469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974263A-DA2F-46B2-AACF-5F25EC3463FB}"/>
              </a:ext>
            </a:extLst>
          </p:cNvPr>
          <p:cNvSpPr>
            <a:spLocks noGrp="1"/>
          </p:cNvSpPr>
          <p:nvPr>
            <p:ph type="dt" sz="half" idx="10"/>
          </p:nvPr>
        </p:nvSpPr>
        <p:spPr/>
        <p:txBody>
          <a:bodyPr/>
          <a:lstStyle/>
          <a:p>
            <a:fld id="{7CB8CD1D-DE8E-49B9-8CF2-464278F47BC9}" type="datetime1">
              <a:rPr lang="en-US" smtClean="0"/>
              <a:t>5/5/2021</a:t>
            </a:fld>
            <a:endParaRPr lang="en-US"/>
          </a:p>
        </p:txBody>
      </p:sp>
      <p:sp>
        <p:nvSpPr>
          <p:cNvPr id="4" name="Footer Placeholder 3">
            <a:extLst>
              <a:ext uri="{FF2B5EF4-FFF2-40B4-BE49-F238E27FC236}">
                <a16:creationId xmlns:a16="http://schemas.microsoft.com/office/drawing/2014/main" id="{8524B6F4-0EC8-4581-AC3F-F3EA83A2EB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223C71-EED6-4E73-A2DA-2C26137010E8}"/>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4156383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CEE1A-C883-4EDF-8DF8-AD29558B2058}"/>
              </a:ext>
            </a:extLst>
          </p:cNvPr>
          <p:cNvSpPr>
            <a:spLocks noGrp="1"/>
          </p:cNvSpPr>
          <p:nvPr>
            <p:ph type="dt" sz="half" idx="10"/>
          </p:nvPr>
        </p:nvSpPr>
        <p:spPr/>
        <p:txBody>
          <a:bodyPr/>
          <a:lstStyle/>
          <a:p>
            <a:fld id="{B079447E-19A5-4304-BA12-1634084BE3A4}" type="datetime1">
              <a:rPr lang="en-US" smtClean="0"/>
              <a:t>5/5/2021</a:t>
            </a:fld>
            <a:endParaRPr lang="en-US"/>
          </a:p>
        </p:txBody>
      </p:sp>
      <p:sp>
        <p:nvSpPr>
          <p:cNvPr id="3" name="Footer Placeholder 2">
            <a:extLst>
              <a:ext uri="{FF2B5EF4-FFF2-40B4-BE49-F238E27FC236}">
                <a16:creationId xmlns:a16="http://schemas.microsoft.com/office/drawing/2014/main" id="{12BB02BF-FFA3-4362-883C-815A348617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D27098C-E489-4EA9-A073-0F857529330D}"/>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7557435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81322-F238-4964-AA39-3E469F2314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F4E08E-EB4C-4BE2-A837-F07D4899E5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BBA7BB-D527-4444-AEB6-8A9F1CE7E7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FC3E8C-C38C-4F03-A3B2-A6BFFA7E6656}"/>
              </a:ext>
            </a:extLst>
          </p:cNvPr>
          <p:cNvSpPr>
            <a:spLocks noGrp="1"/>
          </p:cNvSpPr>
          <p:nvPr>
            <p:ph type="dt" sz="half" idx="10"/>
          </p:nvPr>
        </p:nvSpPr>
        <p:spPr/>
        <p:txBody>
          <a:bodyPr/>
          <a:lstStyle/>
          <a:p>
            <a:fld id="{02E7B743-6D83-480A-A63A-453795E1EA08}" type="datetime1">
              <a:rPr lang="en-US" smtClean="0"/>
              <a:t>5/5/2021</a:t>
            </a:fld>
            <a:endParaRPr lang="en-US"/>
          </a:p>
        </p:txBody>
      </p:sp>
      <p:sp>
        <p:nvSpPr>
          <p:cNvPr id="6" name="Footer Placeholder 5">
            <a:extLst>
              <a:ext uri="{FF2B5EF4-FFF2-40B4-BE49-F238E27FC236}">
                <a16:creationId xmlns:a16="http://schemas.microsoft.com/office/drawing/2014/main" id="{876784FF-1225-463D-9E54-6F0E487E1C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0EBDCB-7558-4560-8FEC-AF40F8DA9729}"/>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4241862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94AC0-8C9C-47EE-9A80-0F5FF5A143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AE0432A-64C4-4DE1-A46B-18B35A54EE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4D5E547-EC65-4317-B9EB-1EC9868688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1230CA-AA21-4734-8235-2BCCBF8F3C2D}"/>
              </a:ext>
            </a:extLst>
          </p:cNvPr>
          <p:cNvSpPr>
            <a:spLocks noGrp="1"/>
          </p:cNvSpPr>
          <p:nvPr>
            <p:ph type="dt" sz="half" idx="10"/>
          </p:nvPr>
        </p:nvSpPr>
        <p:spPr/>
        <p:txBody>
          <a:bodyPr/>
          <a:lstStyle/>
          <a:p>
            <a:fld id="{72CEBE42-E415-43AC-8A36-6432E353DDD1}" type="datetime1">
              <a:rPr lang="en-US" smtClean="0"/>
              <a:t>5/5/2021</a:t>
            </a:fld>
            <a:endParaRPr lang="en-US"/>
          </a:p>
        </p:txBody>
      </p:sp>
      <p:sp>
        <p:nvSpPr>
          <p:cNvPr id="6" name="Footer Placeholder 5">
            <a:extLst>
              <a:ext uri="{FF2B5EF4-FFF2-40B4-BE49-F238E27FC236}">
                <a16:creationId xmlns:a16="http://schemas.microsoft.com/office/drawing/2014/main" id="{992BAFD6-D439-487A-AC9D-CC1F69E1D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0EAB7E-63C3-4260-8432-730B8C4B4935}"/>
              </a:ext>
            </a:extLst>
          </p:cNvPr>
          <p:cNvSpPr>
            <a:spLocks noGrp="1"/>
          </p:cNvSpPr>
          <p:nvPr>
            <p:ph type="sldNum" sz="quarter" idx="12"/>
          </p:nvPr>
        </p:nvSpPr>
        <p:spPr/>
        <p:txBody>
          <a:bodyPr/>
          <a:lstStyle/>
          <a:p>
            <a:fld id="{019EF290-A85E-45D4-A30E-2BB7459B8F11}" type="slidenum">
              <a:rPr lang="en-US" smtClean="0"/>
              <a:t>‹#›</a:t>
            </a:fld>
            <a:endParaRPr lang="en-US"/>
          </a:p>
        </p:txBody>
      </p:sp>
    </p:spTree>
    <p:extLst>
      <p:ext uri="{BB962C8B-B14F-4D97-AF65-F5344CB8AC3E}">
        <p14:creationId xmlns:p14="http://schemas.microsoft.com/office/powerpoint/2010/main" val="42991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FDC3AB-178B-4C83-9EDB-774C4A4B8F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1B948FC-EBC9-4618-BA1E-E259ECCF42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83136-EDFD-49EF-955B-67D30CD5A2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6503AC-53B9-45E1-95F5-651C29F790BF}" type="datetime1">
              <a:rPr lang="en-US" smtClean="0"/>
              <a:t>5/5/2021</a:t>
            </a:fld>
            <a:endParaRPr lang="en-US"/>
          </a:p>
        </p:txBody>
      </p:sp>
      <p:sp>
        <p:nvSpPr>
          <p:cNvPr id="5" name="Footer Placeholder 4">
            <a:extLst>
              <a:ext uri="{FF2B5EF4-FFF2-40B4-BE49-F238E27FC236}">
                <a16:creationId xmlns:a16="http://schemas.microsoft.com/office/drawing/2014/main" id="{D8445E7C-DC2B-462E-AED2-1559C4D929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F474E7E-F062-4938-B0DD-97EB685ADD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9EF290-A85E-45D4-A30E-2BB7459B8F11}" type="slidenum">
              <a:rPr lang="en-US" smtClean="0"/>
              <a:t>‹#›</a:t>
            </a:fld>
            <a:endParaRPr lang="en-US"/>
          </a:p>
        </p:txBody>
      </p:sp>
    </p:spTree>
    <p:extLst>
      <p:ext uri="{BB962C8B-B14F-4D97-AF65-F5344CB8AC3E}">
        <p14:creationId xmlns:p14="http://schemas.microsoft.com/office/powerpoint/2010/main" val="1684509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8" Type="http://schemas.openxmlformats.org/officeDocument/2006/relationships/image" Target="../media/image16.emf"/><Relationship Id="rId3" Type="http://schemas.openxmlformats.org/officeDocument/2006/relationships/image" Target="../media/image11.emf"/><Relationship Id="rId7" Type="http://schemas.openxmlformats.org/officeDocument/2006/relationships/image" Target="../media/image15.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image" Target="../media/image13.emf"/><Relationship Id="rId10" Type="http://schemas.openxmlformats.org/officeDocument/2006/relationships/image" Target="../media/image18.emf"/><Relationship Id="rId4" Type="http://schemas.openxmlformats.org/officeDocument/2006/relationships/image" Target="../media/image12.emf"/><Relationship Id="rId9" Type="http://schemas.openxmlformats.org/officeDocument/2006/relationships/image" Target="../media/image17.emf"/></Relationships>
</file>

<file path=ppt/slides/_rels/slide12.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11.emf"/><Relationship Id="rId7" Type="http://schemas.openxmlformats.org/officeDocument/2006/relationships/image" Target="../media/image22.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1.emf"/><Relationship Id="rId11" Type="http://schemas.openxmlformats.org/officeDocument/2006/relationships/image" Target="../media/image26.emf"/><Relationship Id="rId5" Type="http://schemas.openxmlformats.org/officeDocument/2006/relationships/image" Target="../media/image20.emf"/><Relationship Id="rId10" Type="http://schemas.openxmlformats.org/officeDocument/2006/relationships/image" Target="../media/image25.emf"/><Relationship Id="rId4" Type="http://schemas.openxmlformats.org/officeDocument/2006/relationships/image" Target="../media/image19.emf"/><Relationship Id="rId9" Type="http://schemas.openxmlformats.org/officeDocument/2006/relationships/image" Target="../media/image24.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9.emf"/><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mailto:islam.rashidul@umbc.edu"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rashid-islam.github.io/homepag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16756-2F23-4178-A5E8-6C8C5E2D8A62}"/>
              </a:ext>
            </a:extLst>
          </p:cNvPr>
          <p:cNvSpPr>
            <a:spLocks noGrp="1"/>
          </p:cNvSpPr>
          <p:nvPr>
            <p:ph type="ctrTitle"/>
          </p:nvPr>
        </p:nvSpPr>
        <p:spPr>
          <a:xfrm>
            <a:off x="932575" y="1412459"/>
            <a:ext cx="10326849" cy="1099272"/>
          </a:xfrm>
        </p:spPr>
        <p:txBody>
          <a:bodyPr/>
          <a:lstStyle/>
          <a:p>
            <a:r>
              <a:rPr lang="en-US" b="1" dirty="0"/>
              <a:t>Can We Obtain Fairness For Free?</a:t>
            </a:r>
          </a:p>
        </p:txBody>
      </p:sp>
      <p:sp>
        <p:nvSpPr>
          <p:cNvPr id="3" name="Subtitle 2">
            <a:extLst>
              <a:ext uri="{FF2B5EF4-FFF2-40B4-BE49-F238E27FC236}">
                <a16:creationId xmlns:a16="http://schemas.microsoft.com/office/drawing/2014/main" id="{18DCB558-A14B-4FE4-9F8E-68976B9374F4}"/>
              </a:ext>
            </a:extLst>
          </p:cNvPr>
          <p:cNvSpPr>
            <a:spLocks noGrp="1"/>
          </p:cNvSpPr>
          <p:nvPr>
            <p:ph type="subTitle" idx="1"/>
          </p:nvPr>
        </p:nvSpPr>
        <p:spPr>
          <a:xfrm>
            <a:off x="1059552" y="2799826"/>
            <a:ext cx="9144000" cy="1990288"/>
          </a:xfrm>
        </p:spPr>
        <p:txBody>
          <a:bodyPr>
            <a:normAutofit/>
          </a:bodyPr>
          <a:lstStyle/>
          <a:p>
            <a:pPr algn="l"/>
            <a:r>
              <a:rPr lang="en-US" sz="2600" b="1" dirty="0">
                <a:solidFill>
                  <a:srgbClr val="0070C0"/>
                </a:solidFill>
                <a:cs typeface="Arial" panose="020B0604020202020204" pitchFamily="34" charset="0"/>
              </a:rPr>
              <a:t>Rashidul Islam, Shimei Pan, and James R. </a:t>
            </a:r>
            <a:r>
              <a:rPr lang="en-US" sz="2600" b="1" dirty="0" err="1">
                <a:solidFill>
                  <a:srgbClr val="0070C0"/>
                </a:solidFill>
                <a:cs typeface="Arial" panose="020B0604020202020204" pitchFamily="34" charset="0"/>
              </a:rPr>
              <a:t>Foulds</a:t>
            </a:r>
            <a:r>
              <a:rPr lang="en-US" sz="2600" b="1" dirty="0">
                <a:solidFill>
                  <a:srgbClr val="0070C0"/>
                </a:solidFill>
                <a:cs typeface="Arial" panose="020B0604020202020204" pitchFamily="34" charset="0"/>
              </a:rPr>
              <a:t> </a:t>
            </a:r>
          </a:p>
          <a:p>
            <a:pPr algn="l"/>
            <a:r>
              <a:rPr lang="en-US" sz="2600" dirty="0">
                <a:solidFill>
                  <a:srgbClr val="0070C0"/>
                </a:solidFill>
                <a:cs typeface="Arial" panose="020B0604020202020204" pitchFamily="34" charset="0"/>
              </a:rPr>
              <a:t>Department of Information Systems</a:t>
            </a:r>
          </a:p>
          <a:p>
            <a:pPr algn="l"/>
            <a:r>
              <a:rPr lang="en-US" sz="2600" dirty="0">
                <a:solidFill>
                  <a:srgbClr val="0070C0"/>
                </a:solidFill>
                <a:cs typeface="Arial" panose="020B0604020202020204" pitchFamily="34" charset="0"/>
              </a:rPr>
              <a:t>University of Maryland, Baltimore County</a:t>
            </a:r>
          </a:p>
          <a:p>
            <a:pPr algn="l"/>
            <a:r>
              <a:rPr lang="en-US" sz="2600" dirty="0">
                <a:cs typeface="Arial" panose="020B0604020202020204" pitchFamily="34" charset="0"/>
              </a:rPr>
              <a:t>AIES-21 Conference, </a:t>
            </a:r>
            <a:r>
              <a:rPr lang="en-US" sz="2600" b="0" i="0" dirty="0">
                <a:effectLst/>
              </a:rPr>
              <a:t>May 19-21, 2021</a:t>
            </a:r>
            <a:endParaRPr lang="en-US" sz="2600" dirty="0">
              <a:cs typeface="Arial" panose="020B0604020202020204" pitchFamily="34" charset="0"/>
            </a:endParaRPr>
          </a:p>
          <a:p>
            <a:endParaRPr lang="en-US" sz="2800" dirty="0"/>
          </a:p>
        </p:txBody>
      </p:sp>
      <p:pic>
        <p:nvPicPr>
          <p:cNvPr id="5" name="Picture 4">
            <a:extLst>
              <a:ext uri="{FF2B5EF4-FFF2-40B4-BE49-F238E27FC236}">
                <a16:creationId xmlns:a16="http://schemas.microsoft.com/office/drawing/2014/main" id="{829FB7FC-F289-495D-ACA4-9520FFCE2D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9552" y="5476337"/>
            <a:ext cx="1977537" cy="523466"/>
          </a:xfrm>
          <a:prstGeom prst="rect">
            <a:avLst/>
          </a:prstGeom>
        </p:spPr>
      </p:pic>
      <p:pic>
        <p:nvPicPr>
          <p:cNvPr id="7" name="Picture 6" descr="A picture containing text, transport, wheel&#10;&#10;Description automatically generated">
            <a:extLst>
              <a:ext uri="{FF2B5EF4-FFF2-40B4-BE49-F238E27FC236}">
                <a16:creationId xmlns:a16="http://schemas.microsoft.com/office/drawing/2014/main" id="{8488CD3F-2D55-4A8E-BE08-5131E3F4A1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76319" y="4996518"/>
            <a:ext cx="1483105" cy="1483105"/>
          </a:xfrm>
          <a:prstGeom prst="rect">
            <a:avLst/>
          </a:prstGeom>
        </p:spPr>
      </p:pic>
      <p:pic>
        <p:nvPicPr>
          <p:cNvPr id="9" name="Picture 8" descr="Shape&#10;&#10;Description automatically generated with medium confidence">
            <a:extLst>
              <a:ext uri="{FF2B5EF4-FFF2-40B4-BE49-F238E27FC236}">
                <a16:creationId xmlns:a16="http://schemas.microsoft.com/office/drawing/2014/main" id="{00DD7A11-9576-4AD5-8E45-B401754645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69160" y="458511"/>
            <a:ext cx="2890264" cy="665853"/>
          </a:xfrm>
          <a:prstGeom prst="rect">
            <a:avLst/>
          </a:prstGeom>
        </p:spPr>
      </p:pic>
      <p:sp>
        <p:nvSpPr>
          <p:cNvPr id="10" name="Subtitle 2">
            <a:extLst>
              <a:ext uri="{FF2B5EF4-FFF2-40B4-BE49-F238E27FC236}">
                <a16:creationId xmlns:a16="http://schemas.microsoft.com/office/drawing/2014/main" id="{3760A59D-69B5-4220-AD12-0D89595BE4D1}"/>
              </a:ext>
            </a:extLst>
          </p:cNvPr>
          <p:cNvSpPr txBox="1">
            <a:spLocks/>
          </p:cNvSpPr>
          <p:nvPr/>
        </p:nvSpPr>
        <p:spPr>
          <a:xfrm>
            <a:off x="4365953" y="5738070"/>
            <a:ext cx="4081501" cy="47167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dirty="0">
                <a:cs typeface="Arial" panose="020B0604020202020204" pitchFamily="34" charset="0"/>
              </a:rPr>
              <a:t>Work sponsored in part by NIST and NSF</a:t>
            </a:r>
            <a:endParaRPr lang="en-US" sz="1800" dirty="0"/>
          </a:p>
        </p:txBody>
      </p:sp>
      <p:pic>
        <p:nvPicPr>
          <p:cNvPr id="12" name="Picture 11" descr="Text&#10;&#10;Description automatically generated">
            <a:extLst>
              <a:ext uri="{FF2B5EF4-FFF2-40B4-BE49-F238E27FC236}">
                <a16:creationId xmlns:a16="http://schemas.microsoft.com/office/drawing/2014/main" id="{E2EAC4A2-6216-452A-9EB9-B40DB34219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9552" y="293985"/>
            <a:ext cx="3407206" cy="994904"/>
          </a:xfrm>
          <a:prstGeom prst="rect">
            <a:avLst/>
          </a:prstGeom>
        </p:spPr>
      </p:pic>
    </p:spTree>
    <p:extLst>
      <p:ext uri="{BB962C8B-B14F-4D97-AF65-F5344CB8AC3E}">
        <p14:creationId xmlns:p14="http://schemas.microsoft.com/office/powerpoint/2010/main" val="6666787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077540"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p:txBody>
          <a:bodyPr/>
          <a:lstStyle/>
          <a:p>
            <a:r>
              <a:rPr lang="en-US" b="1" dirty="0"/>
              <a:t>Fair Learning Algorithms</a:t>
            </a:r>
          </a:p>
        </p:txBody>
      </p:sp>
      <p:sp>
        <p:nvSpPr>
          <p:cNvPr id="3" name="Content Placeholder 2">
            <a:extLst>
              <a:ext uri="{FF2B5EF4-FFF2-40B4-BE49-F238E27FC236}">
                <a16:creationId xmlns:a16="http://schemas.microsoft.com/office/drawing/2014/main" id="{F66A8992-F0F9-4664-A5A2-7F2490FE0550}"/>
              </a:ext>
            </a:extLst>
          </p:cNvPr>
          <p:cNvSpPr>
            <a:spLocks noGrp="1"/>
          </p:cNvSpPr>
          <p:nvPr>
            <p:ph idx="1"/>
          </p:nvPr>
        </p:nvSpPr>
        <p:spPr>
          <a:xfrm>
            <a:off x="838200" y="1690687"/>
            <a:ext cx="10515600" cy="615133"/>
          </a:xfrm>
        </p:spPr>
        <p:txBody>
          <a:bodyPr>
            <a:normAutofit/>
          </a:bodyPr>
          <a:lstStyle/>
          <a:p>
            <a:r>
              <a:rPr lang="en-US" dirty="0"/>
              <a:t>Adversarial Debiasing Model (ADM)</a:t>
            </a:r>
          </a:p>
        </p:txBody>
      </p:sp>
      <p:pic>
        <p:nvPicPr>
          <p:cNvPr id="6" name="Picture 5" descr="\documentclass{article}&#10;\usepackage{amsfonts}&#10;\usepackage{amssymb}&#10;&#10;\pagestyle{empty}&#10;\begin{document}&#10;&#10;&#10;$\min_{\theta}\max_{\phi} f(\mathbf{X}; \theta, \phi) \triangleq \frac{1}{N}\sum_{i=1}^NL(\mathbf{x}_i; \theta) - \lambda L(\mathbf{X}; \theta,\phi)$&#10;&#10;\end{document}" title="IguanaTex Bitmap Display">
            <a:extLst>
              <a:ext uri="{FF2B5EF4-FFF2-40B4-BE49-F238E27FC236}">
                <a16:creationId xmlns:a16="http://schemas.microsoft.com/office/drawing/2014/main" id="{F0DF8E77-5EBE-4284-A29F-F4F2F436A824}"/>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1581015" y="3511259"/>
            <a:ext cx="8292267" cy="469333"/>
          </a:xfrm>
          <a:prstGeom prst="rect">
            <a:avLst/>
          </a:prstGeom>
        </p:spPr>
      </p:pic>
      <p:sp>
        <p:nvSpPr>
          <p:cNvPr id="12" name="Footer Placeholder 4">
            <a:extLst>
              <a:ext uri="{FF2B5EF4-FFF2-40B4-BE49-F238E27FC236}">
                <a16:creationId xmlns:a16="http://schemas.microsoft.com/office/drawing/2014/main" id="{18F13732-A1BD-4DCE-AE8B-89292022320E}"/>
              </a:ext>
            </a:extLst>
          </p:cNvPr>
          <p:cNvSpPr txBox="1">
            <a:spLocks/>
          </p:cNvSpPr>
          <p:nvPr/>
        </p:nvSpPr>
        <p:spPr>
          <a:xfrm>
            <a:off x="9221117" y="6057971"/>
            <a:ext cx="2371986" cy="43490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err="1"/>
              <a:t>Louppe</a:t>
            </a:r>
            <a:r>
              <a:rPr lang="en-US" sz="1400" dirty="0"/>
              <a:t> et al., </a:t>
            </a:r>
            <a:r>
              <a:rPr lang="en-US" sz="1400" dirty="0" err="1"/>
              <a:t>NeurIPS</a:t>
            </a:r>
            <a:r>
              <a:rPr lang="en-US" sz="1400" dirty="0"/>
              <a:t>, 2017 </a:t>
            </a:r>
          </a:p>
        </p:txBody>
      </p:sp>
      <p:cxnSp>
        <p:nvCxnSpPr>
          <p:cNvPr id="13" name="Straight Arrow Connector 12">
            <a:extLst>
              <a:ext uri="{FF2B5EF4-FFF2-40B4-BE49-F238E27FC236}">
                <a16:creationId xmlns:a16="http://schemas.microsoft.com/office/drawing/2014/main" id="{8CD8C939-A44D-47F3-A82E-329BBB0E2FE9}"/>
              </a:ext>
            </a:extLst>
          </p:cNvPr>
          <p:cNvCxnSpPr>
            <a:cxnSpLocks/>
          </p:cNvCxnSpPr>
          <p:nvPr/>
        </p:nvCxnSpPr>
        <p:spPr>
          <a:xfrm flipV="1">
            <a:off x="7049057" y="3980591"/>
            <a:ext cx="387458" cy="63790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84F8C037-F777-455D-B0FE-A840A0C0F20F}"/>
              </a:ext>
            </a:extLst>
          </p:cNvPr>
          <p:cNvSpPr txBox="1"/>
          <p:nvPr/>
        </p:nvSpPr>
        <p:spPr>
          <a:xfrm>
            <a:off x="6057165" y="4587498"/>
            <a:ext cx="1704813" cy="830997"/>
          </a:xfrm>
          <a:prstGeom prst="rect">
            <a:avLst/>
          </a:prstGeom>
          <a:noFill/>
        </p:spPr>
        <p:txBody>
          <a:bodyPr wrap="square" rtlCol="0">
            <a:spAutoFit/>
          </a:bodyPr>
          <a:lstStyle/>
          <a:p>
            <a:r>
              <a:rPr lang="en-US" sz="2400" dirty="0"/>
              <a:t>Classifier’s </a:t>
            </a:r>
          </a:p>
          <a:p>
            <a:r>
              <a:rPr lang="en-US" sz="2400" dirty="0"/>
              <a:t>parameters</a:t>
            </a:r>
          </a:p>
        </p:txBody>
      </p:sp>
      <p:cxnSp>
        <p:nvCxnSpPr>
          <p:cNvPr id="17" name="Straight Arrow Connector 16">
            <a:extLst>
              <a:ext uri="{FF2B5EF4-FFF2-40B4-BE49-F238E27FC236}">
                <a16:creationId xmlns:a16="http://schemas.microsoft.com/office/drawing/2014/main" id="{43C01F30-EE53-47BD-A836-DEBF12506F26}"/>
              </a:ext>
            </a:extLst>
          </p:cNvPr>
          <p:cNvCxnSpPr>
            <a:cxnSpLocks/>
          </p:cNvCxnSpPr>
          <p:nvPr/>
        </p:nvCxnSpPr>
        <p:spPr>
          <a:xfrm flipH="1" flipV="1">
            <a:off x="9626064" y="3949596"/>
            <a:ext cx="293712" cy="62974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6C5740DA-6C87-4075-9E81-C61BCB7506B6}"/>
              </a:ext>
            </a:extLst>
          </p:cNvPr>
          <p:cNvSpPr txBox="1"/>
          <p:nvPr/>
        </p:nvSpPr>
        <p:spPr>
          <a:xfrm>
            <a:off x="9460420" y="4611842"/>
            <a:ext cx="1893380" cy="830997"/>
          </a:xfrm>
          <a:prstGeom prst="rect">
            <a:avLst/>
          </a:prstGeom>
          <a:noFill/>
        </p:spPr>
        <p:txBody>
          <a:bodyPr wrap="square" rtlCol="0">
            <a:spAutoFit/>
          </a:bodyPr>
          <a:lstStyle/>
          <a:p>
            <a:r>
              <a:rPr lang="en-US" sz="2400" dirty="0"/>
              <a:t>Adversary’s parameters</a:t>
            </a:r>
          </a:p>
        </p:txBody>
      </p:sp>
      <p:cxnSp>
        <p:nvCxnSpPr>
          <p:cNvPr id="28" name="Straight Arrow Connector 27">
            <a:extLst>
              <a:ext uri="{FF2B5EF4-FFF2-40B4-BE49-F238E27FC236}">
                <a16:creationId xmlns:a16="http://schemas.microsoft.com/office/drawing/2014/main" id="{59C56E22-67D3-4981-817C-2E02EFD402B3}"/>
              </a:ext>
            </a:extLst>
          </p:cNvPr>
          <p:cNvCxnSpPr>
            <a:cxnSpLocks/>
          </p:cNvCxnSpPr>
          <p:nvPr/>
        </p:nvCxnSpPr>
        <p:spPr>
          <a:xfrm>
            <a:off x="7838215" y="3138074"/>
            <a:ext cx="295727" cy="394187"/>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29391012-E74A-4A0F-8C1B-0073FD3BB620}"/>
              </a:ext>
            </a:extLst>
          </p:cNvPr>
          <p:cNvSpPr txBox="1"/>
          <p:nvPr/>
        </p:nvSpPr>
        <p:spPr>
          <a:xfrm>
            <a:off x="6816585" y="2274245"/>
            <a:ext cx="1704813" cy="830997"/>
          </a:xfrm>
          <a:prstGeom prst="rect">
            <a:avLst/>
          </a:prstGeom>
          <a:noFill/>
        </p:spPr>
        <p:txBody>
          <a:bodyPr wrap="square" rtlCol="0">
            <a:spAutoFit/>
          </a:bodyPr>
          <a:lstStyle/>
          <a:p>
            <a:r>
              <a:rPr lang="en-US" sz="2400" dirty="0">
                <a:solidFill>
                  <a:srgbClr val="FF0000"/>
                </a:solidFill>
              </a:rPr>
              <a:t>Trade-off </a:t>
            </a:r>
          </a:p>
          <a:p>
            <a:r>
              <a:rPr lang="en-US" sz="2400" dirty="0">
                <a:solidFill>
                  <a:srgbClr val="FF0000"/>
                </a:solidFill>
              </a:rPr>
              <a:t>parameter</a:t>
            </a:r>
          </a:p>
        </p:txBody>
      </p:sp>
      <p:sp>
        <p:nvSpPr>
          <p:cNvPr id="4" name="Slide Number Placeholder 3">
            <a:extLst>
              <a:ext uri="{FF2B5EF4-FFF2-40B4-BE49-F238E27FC236}">
                <a16:creationId xmlns:a16="http://schemas.microsoft.com/office/drawing/2014/main" id="{BB128A7E-0916-4078-92D3-67A8D0460A8A}"/>
              </a:ext>
            </a:extLst>
          </p:cNvPr>
          <p:cNvSpPr>
            <a:spLocks noGrp="1"/>
          </p:cNvSpPr>
          <p:nvPr>
            <p:ph type="sldNum" sz="quarter" idx="12"/>
          </p:nvPr>
        </p:nvSpPr>
        <p:spPr/>
        <p:txBody>
          <a:bodyPr/>
          <a:lstStyle/>
          <a:p>
            <a:fld id="{019EF290-A85E-45D4-A30E-2BB7459B8F11}" type="slidenum">
              <a:rPr lang="en-US" smtClean="0"/>
              <a:t>10</a:t>
            </a:fld>
            <a:endParaRPr lang="en-US"/>
          </a:p>
        </p:txBody>
      </p:sp>
    </p:spTree>
    <p:extLst>
      <p:ext uri="{BB962C8B-B14F-4D97-AF65-F5344CB8AC3E}">
        <p14:creationId xmlns:p14="http://schemas.microsoft.com/office/powerpoint/2010/main" val="1249115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a:xfrm>
            <a:off x="520759" y="226592"/>
            <a:ext cx="10515600" cy="742639"/>
          </a:xfrm>
        </p:spPr>
        <p:txBody>
          <a:bodyPr/>
          <a:lstStyle/>
          <a:p>
            <a:r>
              <a:rPr lang="en-US" b="1" dirty="0"/>
              <a:t>Analysis on Grid Search</a:t>
            </a:r>
          </a:p>
        </p:txBody>
      </p:sp>
      <p:grpSp>
        <p:nvGrpSpPr>
          <p:cNvPr id="10" name="Group 9">
            <a:extLst>
              <a:ext uri="{FF2B5EF4-FFF2-40B4-BE49-F238E27FC236}">
                <a16:creationId xmlns:a16="http://schemas.microsoft.com/office/drawing/2014/main" id="{A034074F-ACD5-409D-A72A-B12E47691B7B}"/>
              </a:ext>
            </a:extLst>
          </p:cNvPr>
          <p:cNvGrpSpPr/>
          <p:nvPr/>
        </p:nvGrpSpPr>
        <p:grpSpPr>
          <a:xfrm>
            <a:off x="3389033" y="1083604"/>
            <a:ext cx="6696840" cy="338554"/>
            <a:chOff x="3452677" y="402317"/>
            <a:chExt cx="6696840" cy="338554"/>
          </a:xfrm>
        </p:grpSpPr>
        <p:grpSp>
          <p:nvGrpSpPr>
            <p:cNvPr id="11" name="Group 10">
              <a:extLst>
                <a:ext uri="{FF2B5EF4-FFF2-40B4-BE49-F238E27FC236}">
                  <a16:creationId xmlns:a16="http://schemas.microsoft.com/office/drawing/2014/main" id="{280EB919-878B-4267-8D4B-32555C558CAF}"/>
                </a:ext>
              </a:extLst>
            </p:cNvPr>
            <p:cNvGrpSpPr/>
            <p:nvPr/>
          </p:nvGrpSpPr>
          <p:grpSpPr>
            <a:xfrm>
              <a:off x="3452677" y="402317"/>
              <a:ext cx="1028231" cy="338554"/>
              <a:chOff x="3718279" y="402317"/>
              <a:chExt cx="1028231" cy="338554"/>
            </a:xfrm>
          </p:grpSpPr>
          <p:sp>
            <p:nvSpPr>
              <p:cNvPr id="21" name="Star: 5 Points 20">
                <a:extLst>
                  <a:ext uri="{FF2B5EF4-FFF2-40B4-BE49-F238E27FC236}">
                    <a16:creationId xmlns:a16="http://schemas.microsoft.com/office/drawing/2014/main" id="{FA76CBCD-B56E-4E0A-8B40-D46B61916061}"/>
                  </a:ext>
                </a:extLst>
              </p:cNvPr>
              <p:cNvSpPr/>
              <p:nvPr/>
            </p:nvSpPr>
            <p:spPr>
              <a:xfrm>
                <a:off x="3718279" y="464634"/>
                <a:ext cx="204911" cy="213920"/>
              </a:xfrm>
              <a:prstGeom prst="star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48302436-754A-46F1-A9EF-BFB16F6BD358}"/>
                  </a:ext>
                </a:extLst>
              </p:cNvPr>
              <p:cNvSpPr txBox="1"/>
              <p:nvPr/>
            </p:nvSpPr>
            <p:spPr>
              <a:xfrm>
                <a:off x="3923190" y="402317"/>
                <a:ext cx="823320"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TM</a:t>
                </a:r>
              </a:p>
            </p:txBody>
          </p:sp>
        </p:grpSp>
        <p:grpSp>
          <p:nvGrpSpPr>
            <p:cNvPr id="12" name="Group 11">
              <a:extLst>
                <a:ext uri="{FF2B5EF4-FFF2-40B4-BE49-F238E27FC236}">
                  <a16:creationId xmlns:a16="http://schemas.microsoft.com/office/drawing/2014/main" id="{44276178-B227-4502-99AD-424B604E7C92}"/>
                </a:ext>
              </a:extLst>
            </p:cNvPr>
            <p:cNvGrpSpPr/>
            <p:nvPr/>
          </p:nvGrpSpPr>
          <p:grpSpPr>
            <a:xfrm>
              <a:off x="4715528" y="402317"/>
              <a:ext cx="930330" cy="338554"/>
              <a:chOff x="4931231" y="402317"/>
              <a:chExt cx="930330" cy="338554"/>
            </a:xfrm>
          </p:grpSpPr>
          <p:sp>
            <p:nvSpPr>
              <p:cNvPr id="19" name="Flowchart: Connector 18">
                <a:extLst>
                  <a:ext uri="{FF2B5EF4-FFF2-40B4-BE49-F238E27FC236}">
                    <a16:creationId xmlns:a16="http://schemas.microsoft.com/office/drawing/2014/main" id="{B7C7B8B3-50E2-4350-BE7B-FCC508A398E9}"/>
                  </a:ext>
                </a:extLst>
              </p:cNvPr>
              <p:cNvSpPr/>
              <p:nvPr/>
            </p:nvSpPr>
            <p:spPr>
              <a:xfrm>
                <a:off x="4931231" y="471012"/>
                <a:ext cx="180151" cy="188002"/>
              </a:xfrm>
              <a:prstGeom prst="flowChartConnector">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768D705-4353-48FE-AD8C-B7FD853D4068}"/>
                  </a:ext>
                </a:extLst>
              </p:cNvPr>
              <p:cNvSpPr txBox="1"/>
              <p:nvPr/>
            </p:nvSpPr>
            <p:spPr>
              <a:xfrm>
                <a:off x="5121110" y="402317"/>
                <a:ext cx="740451"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DFM</a:t>
                </a:r>
              </a:p>
            </p:txBody>
          </p:sp>
        </p:grpSp>
        <p:grpSp>
          <p:nvGrpSpPr>
            <p:cNvPr id="13" name="Group 12">
              <a:extLst>
                <a:ext uri="{FF2B5EF4-FFF2-40B4-BE49-F238E27FC236}">
                  <a16:creationId xmlns:a16="http://schemas.microsoft.com/office/drawing/2014/main" id="{57240F44-D92E-4ADD-89CB-B9548F1723E2}"/>
                </a:ext>
              </a:extLst>
            </p:cNvPr>
            <p:cNvGrpSpPr/>
            <p:nvPr/>
          </p:nvGrpSpPr>
          <p:grpSpPr>
            <a:xfrm>
              <a:off x="6070357" y="402317"/>
              <a:ext cx="951719" cy="338554"/>
              <a:chOff x="6180010" y="402317"/>
              <a:chExt cx="951719" cy="338554"/>
            </a:xfrm>
          </p:grpSpPr>
          <p:sp>
            <p:nvSpPr>
              <p:cNvPr id="17" name="Diamond 16">
                <a:extLst>
                  <a:ext uri="{FF2B5EF4-FFF2-40B4-BE49-F238E27FC236}">
                    <a16:creationId xmlns:a16="http://schemas.microsoft.com/office/drawing/2014/main" id="{BCA1E258-C296-4BB2-9877-9145373AA08B}"/>
                  </a:ext>
                </a:extLst>
              </p:cNvPr>
              <p:cNvSpPr/>
              <p:nvPr/>
            </p:nvSpPr>
            <p:spPr>
              <a:xfrm>
                <a:off x="6180010" y="453802"/>
                <a:ext cx="189471" cy="235584"/>
              </a:xfrm>
              <a:prstGeom prst="diamond">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6DE545D2-9587-40F6-9643-DDF56C9EB7E3}"/>
                  </a:ext>
                </a:extLst>
              </p:cNvPr>
              <p:cNvSpPr txBox="1"/>
              <p:nvPr/>
            </p:nvSpPr>
            <p:spPr>
              <a:xfrm>
                <a:off x="6391279" y="402317"/>
                <a:ext cx="740450"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ADM</a:t>
                </a:r>
              </a:p>
            </p:txBody>
          </p:sp>
        </p:grpSp>
        <p:grpSp>
          <p:nvGrpSpPr>
            <p:cNvPr id="14" name="Group 13">
              <a:extLst>
                <a:ext uri="{FF2B5EF4-FFF2-40B4-BE49-F238E27FC236}">
                  <a16:creationId xmlns:a16="http://schemas.microsoft.com/office/drawing/2014/main" id="{61AE29A2-C96B-43EF-A3E6-05FD92E2A2FA}"/>
                </a:ext>
              </a:extLst>
            </p:cNvPr>
            <p:cNvGrpSpPr/>
            <p:nvPr/>
          </p:nvGrpSpPr>
          <p:grpSpPr>
            <a:xfrm>
              <a:off x="7446575" y="402317"/>
              <a:ext cx="2702942" cy="338554"/>
              <a:chOff x="7456302" y="402317"/>
              <a:chExt cx="2702942" cy="338554"/>
            </a:xfrm>
          </p:grpSpPr>
          <p:sp>
            <p:nvSpPr>
              <p:cNvPr id="15" name="TextBox 14">
                <a:extLst>
                  <a:ext uri="{FF2B5EF4-FFF2-40B4-BE49-F238E27FC236}">
                    <a16:creationId xmlns:a16="http://schemas.microsoft.com/office/drawing/2014/main" id="{CA4204B5-D720-40FE-BA9A-37516326D492}"/>
                  </a:ext>
                </a:extLst>
              </p:cNvPr>
              <p:cNvSpPr txBox="1"/>
              <p:nvPr/>
            </p:nvSpPr>
            <p:spPr>
              <a:xfrm>
                <a:off x="7867159" y="402317"/>
                <a:ext cx="2292085"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Fairness for Free Region</a:t>
                </a:r>
              </a:p>
            </p:txBody>
          </p:sp>
          <p:pic>
            <p:nvPicPr>
              <p:cNvPr id="16" name="Picture 15">
                <a:extLst>
                  <a:ext uri="{FF2B5EF4-FFF2-40B4-BE49-F238E27FC236}">
                    <a16:creationId xmlns:a16="http://schemas.microsoft.com/office/drawing/2014/main" id="{83FC59BE-E51C-437E-B505-38965E8A9636}"/>
                  </a:ext>
                </a:extLst>
              </p:cNvPr>
              <p:cNvPicPr>
                <a:picLocks noChangeAspect="1"/>
              </p:cNvPicPr>
              <p:nvPr/>
            </p:nvPicPr>
            <p:blipFill rotWithShape="1">
              <a:blip r:embed="rId3">
                <a:extLst>
                  <a:ext uri="{28A0092B-C50C-407E-A947-70E740481C1C}">
                    <a14:useLocalDpi xmlns:a14="http://schemas.microsoft.com/office/drawing/2010/main" val="0"/>
                  </a:ext>
                </a:extLst>
              </a:blip>
              <a:srcRect l="22162" t="12620" r="66911" b="79698"/>
              <a:stretch/>
            </p:blipFill>
            <p:spPr>
              <a:xfrm>
                <a:off x="7456302" y="475466"/>
                <a:ext cx="405746" cy="213920"/>
              </a:xfrm>
              <a:prstGeom prst="rect">
                <a:avLst/>
              </a:prstGeom>
            </p:spPr>
          </p:pic>
        </p:grpSp>
      </p:grpSp>
      <p:sp>
        <p:nvSpPr>
          <p:cNvPr id="23" name="TextBox 22">
            <a:extLst>
              <a:ext uri="{FF2B5EF4-FFF2-40B4-BE49-F238E27FC236}">
                <a16:creationId xmlns:a16="http://schemas.microsoft.com/office/drawing/2014/main" id="{1018FA10-35B2-4749-BD36-F9D3C79105D3}"/>
              </a:ext>
            </a:extLst>
          </p:cNvPr>
          <p:cNvSpPr txBox="1"/>
          <p:nvPr/>
        </p:nvSpPr>
        <p:spPr>
          <a:xfrm>
            <a:off x="6386594" y="386412"/>
            <a:ext cx="2524953" cy="461665"/>
          </a:xfrm>
          <a:prstGeom prst="rect">
            <a:avLst/>
          </a:prstGeom>
          <a:noFill/>
        </p:spPr>
        <p:txBody>
          <a:bodyPr wrap="square" rtlCol="0">
            <a:spAutoFit/>
          </a:bodyPr>
          <a:lstStyle/>
          <a:p>
            <a:r>
              <a:rPr lang="en-US" sz="2400" dirty="0">
                <a:solidFill>
                  <a:srgbClr val="FF0000"/>
                </a:solidFill>
                <a:cs typeface="Times New Roman" panose="02020603050405020304" pitchFamily="18" charset="0"/>
              </a:rPr>
              <a:t>FHS on COMPAS</a:t>
            </a:r>
          </a:p>
        </p:txBody>
      </p:sp>
      <p:grpSp>
        <p:nvGrpSpPr>
          <p:cNvPr id="24" name="Group 23">
            <a:extLst>
              <a:ext uri="{FF2B5EF4-FFF2-40B4-BE49-F238E27FC236}">
                <a16:creationId xmlns:a16="http://schemas.microsoft.com/office/drawing/2014/main" id="{DB5859F2-8492-4FF5-AC4D-F9FDB14998F1}"/>
              </a:ext>
            </a:extLst>
          </p:cNvPr>
          <p:cNvGrpSpPr/>
          <p:nvPr/>
        </p:nvGrpSpPr>
        <p:grpSpPr>
          <a:xfrm>
            <a:off x="1703757" y="1523338"/>
            <a:ext cx="9819965" cy="3942911"/>
            <a:chOff x="873528" y="483318"/>
            <a:chExt cx="9819965" cy="3942911"/>
          </a:xfrm>
        </p:grpSpPr>
        <p:pic>
          <p:nvPicPr>
            <p:cNvPr id="25" name="Picture 24">
              <a:extLst>
                <a:ext uri="{FF2B5EF4-FFF2-40B4-BE49-F238E27FC236}">
                  <a16:creationId xmlns:a16="http://schemas.microsoft.com/office/drawing/2014/main" id="{784E8D12-DB65-40D2-B866-80A5D209CE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69126" y="2467098"/>
              <a:ext cx="2612175" cy="1959131"/>
            </a:xfrm>
            <a:prstGeom prst="rect">
              <a:avLst/>
            </a:prstGeom>
          </p:spPr>
        </p:pic>
        <p:pic>
          <p:nvPicPr>
            <p:cNvPr id="26" name="Picture 25">
              <a:extLst>
                <a:ext uri="{FF2B5EF4-FFF2-40B4-BE49-F238E27FC236}">
                  <a16:creationId xmlns:a16="http://schemas.microsoft.com/office/drawing/2014/main" id="{E4F9B95E-2DB6-4F3A-94FE-04D9AC82808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4153" y="2437131"/>
              <a:ext cx="2612175" cy="1959131"/>
            </a:xfrm>
            <a:prstGeom prst="rect">
              <a:avLst/>
            </a:prstGeom>
          </p:spPr>
        </p:pic>
        <p:pic>
          <p:nvPicPr>
            <p:cNvPr id="27" name="Picture 26">
              <a:extLst>
                <a:ext uri="{FF2B5EF4-FFF2-40B4-BE49-F238E27FC236}">
                  <a16:creationId xmlns:a16="http://schemas.microsoft.com/office/drawing/2014/main" id="{399ACF84-5A11-461A-971D-4B272DB6FE0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70987" y="2442447"/>
              <a:ext cx="2612175" cy="1959131"/>
            </a:xfrm>
            <a:prstGeom prst="rect">
              <a:avLst/>
            </a:prstGeom>
          </p:spPr>
        </p:pic>
        <p:pic>
          <p:nvPicPr>
            <p:cNvPr id="28" name="Picture 27">
              <a:extLst>
                <a:ext uri="{FF2B5EF4-FFF2-40B4-BE49-F238E27FC236}">
                  <a16:creationId xmlns:a16="http://schemas.microsoft.com/office/drawing/2014/main" id="{77072830-E896-40C9-AF98-13CEC58BC9A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81318" y="507966"/>
              <a:ext cx="2612175" cy="1959131"/>
            </a:xfrm>
            <a:prstGeom prst="rect">
              <a:avLst/>
            </a:prstGeom>
          </p:spPr>
        </p:pic>
        <p:pic>
          <p:nvPicPr>
            <p:cNvPr id="29" name="Picture 28">
              <a:extLst>
                <a:ext uri="{FF2B5EF4-FFF2-40B4-BE49-F238E27FC236}">
                  <a16:creationId xmlns:a16="http://schemas.microsoft.com/office/drawing/2014/main" id="{EA6128BF-19CC-4A02-8F5A-7E9CD878E57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85141" y="488633"/>
              <a:ext cx="2612175" cy="1959131"/>
            </a:xfrm>
            <a:prstGeom prst="rect">
              <a:avLst/>
            </a:prstGeom>
          </p:spPr>
        </p:pic>
        <p:pic>
          <p:nvPicPr>
            <p:cNvPr id="30" name="Picture 29">
              <a:extLst>
                <a:ext uri="{FF2B5EF4-FFF2-40B4-BE49-F238E27FC236}">
                  <a16:creationId xmlns:a16="http://schemas.microsoft.com/office/drawing/2014/main" id="{C6679E72-8E17-456E-B8AF-0622FA5B54C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75280" y="483319"/>
              <a:ext cx="2612175" cy="1959131"/>
            </a:xfrm>
            <a:prstGeom prst="rect">
              <a:avLst/>
            </a:prstGeom>
          </p:spPr>
        </p:pic>
        <p:pic>
          <p:nvPicPr>
            <p:cNvPr id="31" name="Picture 30">
              <a:extLst>
                <a:ext uri="{FF2B5EF4-FFF2-40B4-BE49-F238E27FC236}">
                  <a16:creationId xmlns:a16="http://schemas.microsoft.com/office/drawing/2014/main" id="{06D2BBA2-83F9-446A-BF77-D8FC2A4ECA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3528" y="483318"/>
              <a:ext cx="2612175" cy="1959131"/>
            </a:xfrm>
            <a:prstGeom prst="rect">
              <a:avLst/>
            </a:prstGeom>
          </p:spPr>
        </p:pic>
        <p:pic>
          <p:nvPicPr>
            <p:cNvPr id="32" name="Picture 31">
              <a:extLst>
                <a:ext uri="{FF2B5EF4-FFF2-40B4-BE49-F238E27FC236}">
                  <a16:creationId xmlns:a16="http://schemas.microsoft.com/office/drawing/2014/main" id="{5407F770-F19B-4A76-835D-7DE9CE8F373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77821" y="2442448"/>
              <a:ext cx="2612175" cy="1959131"/>
            </a:xfrm>
            <a:prstGeom prst="rect">
              <a:avLst/>
            </a:prstGeom>
          </p:spPr>
        </p:pic>
      </p:grpSp>
      <p:sp>
        <p:nvSpPr>
          <p:cNvPr id="33" name="TextBox 32">
            <a:extLst>
              <a:ext uri="{FF2B5EF4-FFF2-40B4-BE49-F238E27FC236}">
                <a16:creationId xmlns:a16="http://schemas.microsoft.com/office/drawing/2014/main" id="{D95E1510-A65E-478D-AB9A-3314127067F4}"/>
              </a:ext>
            </a:extLst>
          </p:cNvPr>
          <p:cNvSpPr txBox="1"/>
          <p:nvPr/>
        </p:nvSpPr>
        <p:spPr>
          <a:xfrm>
            <a:off x="838200" y="5701247"/>
            <a:ext cx="10515600" cy="830997"/>
          </a:xfrm>
          <a:prstGeom prst="rect">
            <a:avLst/>
          </a:prstGeom>
          <a:noFill/>
        </p:spPr>
        <p:txBody>
          <a:bodyPr wrap="square" rtlCol="0">
            <a:spAutoFit/>
          </a:bodyPr>
          <a:lstStyle/>
          <a:p>
            <a:pPr algn="ctr"/>
            <a:r>
              <a:rPr lang="en-US" sz="2400" dirty="0">
                <a:solidFill>
                  <a:srgbClr val="0070C0"/>
                </a:solidFill>
              </a:rPr>
              <a:t>A large number of fair models, both DFM and ADM, satisfied the criteria of ``fairness for free‘’ in terms of all the fairness metrics</a:t>
            </a:r>
          </a:p>
        </p:txBody>
      </p:sp>
      <p:sp>
        <p:nvSpPr>
          <p:cNvPr id="3" name="Slide Number Placeholder 2">
            <a:extLst>
              <a:ext uri="{FF2B5EF4-FFF2-40B4-BE49-F238E27FC236}">
                <a16:creationId xmlns:a16="http://schemas.microsoft.com/office/drawing/2014/main" id="{C2F052F2-6B2E-4AE1-B2CB-EA8E7CD68794}"/>
              </a:ext>
            </a:extLst>
          </p:cNvPr>
          <p:cNvSpPr>
            <a:spLocks noGrp="1"/>
          </p:cNvSpPr>
          <p:nvPr>
            <p:ph type="sldNum" sz="quarter" idx="12"/>
          </p:nvPr>
        </p:nvSpPr>
        <p:spPr/>
        <p:txBody>
          <a:bodyPr/>
          <a:lstStyle/>
          <a:p>
            <a:fld id="{019EF290-A85E-45D4-A30E-2BB7459B8F11}" type="slidenum">
              <a:rPr lang="en-US" smtClean="0"/>
              <a:t>11</a:t>
            </a:fld>
            <a:endParaRPr lang="en-US"/>
          </a:p>
        </p:txBody>
      </p:sp>
    </p:spTree>
    <p:extLst>
      <p:ext uri="{BB962C8B-B14F-4D97-AF65-F5344CB8AC3E}">
        <p14:creationId xmlns:p14="http://schemas.microsoft.com/office/powerpoint/2010/main" val="32528592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a:xfrm>
            <a:off x="520759" y="226592"/>
            <a:ext cx="10515600" cy="742639"/>
          </a:xfrm>
        </p:spPr>
        <p:txBody>
          <a:bodyPr/>
          <a:lstStyle/>
          <a:p>
            <a:r>
              <a:rPr lang="en-US" b="1" dirty="0"/>
              <a:t>Analysis on Grid Search</a:t>
            </a:r>
          </a:p>
        </p:txBody>
      </p:sp>
      <p:grpSp>
        <p:nvGrpSpPr>
          <p:cNvPr id="10" name="Group 9">
            <a:extLst>
              <a:ext uri="{FF2B5EF4-FFF2-40B4-BE49-F238E27FC236}">
                <a16:creationId xmlns:a16="http://schemas.microsoft.com/office/drawing/2014/main" id="{A034074F-ACD5-409D-A72A-B12E47691B7B}"/>
              </a:ext>
            </a:extLst>
          </p:cNvPr>
          <p:cNvGrpSpPr/>
          <p:nvPr/>
        </p:nvGrpSpPr>
        <p:grpSpPr>
          <a:xfrm>
            <a:off x="3389033" y="1083604"/>
            <a:ext cx="6696840" cy="338554"/>
            <a:chOff x="3452677" y="402317"/>
            <a:chExt cx="6696840" cy="338554"/>
          </a:xfrm>
        </p:grpSpPr>
        <p:grpSp>
          <p:nvGrpSpPr>
            <p:cNvPr id="11" name="Group 10">
              <a:extLst>
                <a:ext uri="{FF2B5EF4-FFF2-40B4-BE49-F238E27FC236}">
                  <a16:creationId xmlns:a16="http://schemas.microsoft.com/office/drawing/2014/main" id="{280EB919-878B-4267-8D4B-32555C558CAF}"/>
                </a:ext>
              </a:extLst>
            </p:cNvPr>
            <p:cNvGrpSpPr/>
            <p:nvPr/>
          </p:nvGrpSpPr>
          <p:grpSpPr>
            <a:xfrm>
              <a:off x="3452677" y="402317"/>
              <a:ext cx="1028231" cy="338554"/>
              <a:chOff x="3718279" y="402317"/>
              <a:chExt cx="1028231" cy="338554"/>
            </a:xfrm>
          </p:grpSpPr>
          <p:sp>
            <p:nvSpPr>
              <p:cNvPr id="21" name="Star: 5 Points 20">
                <a:extLst>
                  <a:ext uri="{FF2B5EF4-FFF2-40B4-BE49-F238E27FC236}">
                    <a16:creationId xmlns:a16="http://schemas.microsoft.com/office/drawing/2014/main" id="{FA76CBCD-B56E-4E0A-8B40-D46B61916061}"/>
                  </a:ext>
                </a:extLst>
              </p:cNvPr>
              <p:cNvSpPr/>
              <p:nvPr/>
            </p:nvSpPr>
            <p:spPr>
              <a:xfrm>
                <a:off x="3718279" y="464634"/>
                <a:ext cx="204911" cy="213920"/>
              </a:xfrm>
              <a:prstGeom prst="star5">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48302436-754A-46F1-A9EF-BFB16F6BD358}"/>
                  </a:ext>
                </a:extLst>
              </p:cNvPr>
              <p:cNvSpPr txBox="1"/>
              <p:nvPr/>
            </p:nvSpPr>
            <p:spPr>
              <a:xfrm>
                <a:off x="3923190" y="402317"/>
                <a:ext cx="823320"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TM</a:t>
                </a:r>
              </a:p>
            </p:txBody>
          </p:sp>
        </p:grpSp>
        <p:grpSp>
          <p:nvGrpSpPr>
            <p:cNvPr id="12" name="Group 11">
              <a:extLst>
                <a:ext uri="{FF2B5EF4-FFF2-40B4-BE49-F238E27FC236}">
                  <a16:creationId xmlns:a16="http://schemas.microsoft.com/office/drawing/2014/main" id="{44276178-B227-4502-99AD-424B604E7C92}"/>
                </a:ext>
              </a:extLst>
            </p:cNvPr>
            <p:cNvGrpSpPr/>
            <p:nvPr/>
          </p:nvGrpSpPr>
          <p:grpSpPr>
            <a:xfrm>
              <a:off x="4715528" y="402317"/>
              <a:ext cx="930330" cy="338554"/>
              <a:chOff x="4931231" y="402317"/>
              <a:chExt cx="930330" cy="338554"/>
            </a:xfrm>
          </p:grpSpPr>
          <p:sp>
            <p:nvSpPr>
              <p:cNvPr id="19" name="Flowchart: Connector 18">
                <a:extLst>
                  <a:ext uri="{FF2B5EF4-FFF2-40B4-BE49-F238E27FC236}">
                    <a16:creationId xmlns:a16="http://schemas.microsoft.com/office/drawing/2014/main" id="{B7C7B8B3-50E2-4350-BE7B-FCC508A398E9}"/>
                  </a:ext>
                </a:extLst>
              </p:cNvPr>
              <p:cNvSpPr/>
              <p:nvPr/>
            </p:nvSpPr>
            <p:spPr>
              <a:xfrm>
                <a:off x="4931231" y="471012"/>
                <a:ext cx="180151" cy="188002"/>
              </a:xfrm>
              <a:prstGeom prst="flowChartConnector">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768D705-4353-48FE-AD8C-B7FD853D4068}"/>
                  </a:ext>
                </a:extLst>
              </p:cNvPr>
              <p:cNvSpPr txBox="1"/>
              <p:nvPr/>
            </p:nvSpPr>
            <p:spPr>
              <a:xfrm>
                <a:off x="5121110" y="402317"/>
                <a:ext cx="740451"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DFM</a:t>
                </a:r>
              </a:p>
            </p:txBody>
          </p:sp>
        </p:grpSp>
        <p:grpSp>
          <p:nvGrpSpPr>
            <p:cNvPr id="13" name="Group 12">
              <a:extLst>
                <a:ext uri="{FF2B5EF4-FFF2-40B4-BE49-F238E27FC236}">
                  <a16:creationId xmlns:a16="http://schemas.microsoft.com/office/drawing/2014/main" id="{57240F44-D92E-4ADD-89CB-B9548F1723E2}"/>
                </a:ext>
              </a:extLst>
            </p:cNvPr>
            <p:cNvGrpSpPr/>
            <p:nvPr/>
          </p:nvGrpSpPr>
          <p:grpSpPr>
            <a:xfrm>
              <a:off x="6070357" y="402317"/>
              <a:ext cx="951719" cy="338554"/>
              <a:chOff x="6180010" y="402317"/>
              <a:chExt cx="951719" cy="338554"/>
            </a:xfrm>
          </p:grpSpPr>
          <p:sp>
            <p:nvSpPr>
              <p:cNvPr id="17" name="Diamond 16">
                <a:extLst>
                  <a:ext uri="{FF2B5EF4-FFF2-40B4-BE49-F238E27FC236}">
                    <a16:creationId xmlns:a16="http://schemas.microsoft.com/office/drawing/2014/main" id="{BCA1E258-C296-4BB2-9877-9145373AA08B}"/>
                  </a:ext>
                </a:extLst>
              </p:cNvPr>
              <p:cNvSpPr/>
              <p:nvPr/>
            </p:nvSpPr>
            <p:spPr>
              <a:xfrm>
                <a:off x="6180010" y="453802"/>
                <a:ext cx="189471" cy="235584"/>
              </a:xfrm>
              <a:prstGeom prst="diamond">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6DE545D2-9587-40F6-9643-DDF56C9EB7E3}"/>
                  </a:ext>
                </a:extLst>
              </p:cNvPr>
              <p:cNvSpPr txBox="1"/>
              <p:nvPr/>
            </p:nvSpPr>
            <p:spPr>
              <a:xfrm>
                <a:off x="6391279" y="402317"/>
                <a:ext cx="740450"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ADM</a:t>
                </a:r>
              </a:p>
            </p:txBody>
          </p:sp>
        </p:grpSp>
        <p:grpSp>
          <p:nvGrpSpPr>
            <p:cNvPr id="14" name="Group 13">
              <a:extLst>
                <a:ext uri="{FF2B5EF4-FFF2-40B4-BE49-F238E27FC236}">
                  <a16:creationId xmlns:a16="http://schemas.microsoft.com/office/drawing/2014/main" id="{61AE29A2-C96B-43EF-A3E6-05FD92E2A2FA}"/>
                </a:ext>
              </a:extLst>
            </p:cNvPr>
            <p:cNvGrpSpPr/>
            <p:nvPr/>
          </p:nvGrpSpPr>
          <p:grpSpPr>
            <a:xfrm>
              <a:off x="7446575" y="402317"/>
              <a:ext cx="2702942" cy="338554"/>
              <a:chOff x="7456302" y="402317"/>
              <a:chExt cx="2702942" cy="338554"/>
            </a:xfrm>
          </p:grpSpPr>
          <p:sp>
            <p:nvSpPr>
              <p:cNvPr id="15" name="TextBox 14">
                <a:extLst>
                  <a:ext uri="{FF2B5EF4-FFF2-40B4-BE49-F238E27FC236}">
                    <a16:creationId xmlns:a16="http://schemas.microsoft.com/office/drawing/2014/main" id="{CA4204B5-D720-40FE-BA9A-37516326D492}"/>
                  </a:ext>
                </a:extLst>
              </p:cNvPr>
              <p:cNvSpPr txBox="1"/>
              <p:nvPr/>
            </p:nvSpPr>
            <p:spPr>
              <a:xfrm>
                <a:off x="7867159" y="402317"/>
                <a:ext cx="2292085" cy="338554"/>
              </a:xfrm>
              <a:prstGeom prst="rect">
                <a:avLst/>
              </a:prstGeom>
              <a:noFill/>
            </p:spPr>
            <p:txBody>
              <a:bodyPr wrap="square" rtlCol="0">
                <a:spAutoFit/>
              </a:bodyPr>
              <a:lstStyle/>
              <a:p>
                <a:r>
                  <a:rPr lang="en-US" sz="1600" dirty="0">
                    <a:latin typeface="Times New Roman" panose="02020603050405020304" pitchFamily="18" charset="0"/>
                    <a:cs typeface="Times New Roman" panose="02020603050405020304" pitchFamily="18" charset="0"/>
                  </a:rPr>
                  <a:t>Fairness for Free Region</a:t>
                </a:r>
              </a:p>
            </p:txBody>
          </p:sp>
          <p:pic>
            <p:nvPicPr>
              <p:cNvPr id="16" name="Picture 15">
                <a:extLst>
                  <a:ext uri="{FF2B5EF4-FFF2-40B4-BE49-F238E27FC236}">
                    <a16:creationId xmlns:a16="http://schemas.microsoft.com/office/drawing/2014/main" id="{83FC59BE-E51C-437E-B505-38965E8A9636}"/>
                  </a:ext>
                </a:extLst>
              </p:cNvPr>
              <p:cNvPicPr>
                <a:picLocks noChangeAspect="1"/>
              </p:cNvPicPr>
              <p:nvPr/>
            </p:nvPicPr>
            <p:blipFill rotWithShape="1">
              <a:blip r:embed="rId3">
                <a:extLst>
                  <a:ext uri="{28A0092B-C50C-407E-A947-70E740481C1C}">
                    <a14:useLocalDpi xmlns:a14="http://schemas.microsoft.com/office/drawing/2010/main" val="0"/>
                  </a:ext>
                </a:extLst>
              </a:blip>
              <a:srcRect l="22162" t="12620" r="66911" b="79698"/>
              <a:stretch/>
            </p:blipFill>
            <p:spPr>
              <a:xfrm>
                <a:off x="7456302" y="475466"/>
                <a:ext cx="405746" cy="213920"/>
              </a:xfrm>
              <a:prstGeom prst="rect">
                <a:avLst/>
              </a:prstGeom>
            </p:spPr>
          </p:pic>
        </p:grpSp>
      </p:grpSp>
      <p:sp>
        <p:nvSpPr>
          <p:cNvPr id="23" name="TextBox 22">
            <a:extLst>
              <a:ext uri="{FF2B5EF4-FFF2-40B4-BE49-F238E27FC236}">
                <a16:creationId xmlns:a16="http://schemas.microsoft.com/office/drawing/2014/main" id="{1018FA10-35B2-4749-BD36-F9D3C79105D3}"/>
              </a:ext>
            </a:extLst>
          </p:cNvPr>
          <p:cNvSpPr txBox="1"/>
          <p:nvPr/>
        </p:nvSpPr>
        <p:spPr>
          <a:xfrm>
            <a:off x="6386594" y="386412"/>
            <a:ext cx="2524953" cy="461665"/>
          </a:xfrm>
          <a:prstGeom prst="rect">
            <a:avLst/>
          </a:prstGeom>
          <a:noFill/>
        </p:spPr>
        <p:txBody>
          <a:bodyPr wrap="square" rtlCol="0">
            <a:spAutoFit/>
          </a:bodyPr>
          <a:lstStyle/>
          <a:p>
            <a:r>
              <a:rPr lang="en-US" sz="2400" dirty="0">
                <a:solidFill>
                  <a:srgbClr val="FF0000"/>
                </a:solidFill>
                <a:cs typeface="Times New Roman" panose="02020603050405020304" pitchFamily="18" charset="0"/>
              </a:rPr>
              <a:t>SHS on COMPAS</a:t>
            </a:r>
          </a:p>
        </p:txBody>
      </p:sp>
      <p:sp>
        <p:nvSpPr>
          <p:cNvPr id="33" name="TextBox 32">
            <a:extLst>
              <a:ext uri="{FF2B5EF4-FFF2-40B4-BE49-F238E27FC236}">
                <a16:creationId xmlns:a16="http://schemas.microsoft.com/office/drawing/2014/main" id="{D95E1510-A65E-478D-AB9A-3314127067F4}"/>
              </a:ext>
            </a:extLst>
          </p:cNvPr>
          <p:cNvSpPr txBox="1"/>
          <p:nvPr/>
        </p:nvSpPr>
        <p:spPr>
          <a:xfrm>
            <a:off x="3172175" y="5640591"/>
            <a:ext cx="6428837" cy="830997"/>
          </a:xfrm>
          <a:prstGeom prst="rect">
            <a:avLst/>
          </a:prstGeom>
          <a:noFill/>
        </p:spPr>
        <p:txBody>
          <a:bodyPr wrap="square" rtlCol="0">
            <a:spAutoFit/>
          </a:bodyPr>
          <a:lstStyle/>
          <a:p>
            <a:pPr algn="ctr"/>
            <a:r>
              <a:rPr lang="en-US" sz="2400" dirty="0">
                <a:solidFill>
                  <a:srgbClr val="FF0000"/>
                </a:solidFill>
              </a:rPr>
              <a:t>Only a single ADM satisfied our criteria of ``fairness for free" for most of the fairness metrics</a:t>
            </a:r>
          </a:p>
        </p:txBody>
      </p:sp>
      <p:grpSp>
        <p:nvGrpSpPr>
          <p:cNvPr id="34" name="Group 33">
            <a:extLst>
              <a:ext uri="{FF2B5EF4-FFF2-40B4-BE49-F238E27FC236}">
                <a16:creationId xmlns:a16="http://schemas.microsoft.com/office/drawing/2014/main" id="{EBD877BE-5FCE-4551-B0C3-9390A056DA28}"/>
              </a:ext>
            </a:extLst>
          </p:cNvPr>
          <p:cNvGrpSpPr/>
          <p:nvPr/>
        </p:nvGrpSpPr>
        <p:grpSpPr>
          <a:xfrm>
            <a:off x="1475073" y="1464557"/>
            <a:ext cx="9823042" cy="3928886"/>
            <a:chOff x="870451" y="4572000"/>
            <a:chExt cx="9823042" cy="3928886"/>
          </a:xfrm>
        </p:grpSpPr>
        <p:pic>
          <p:nvPicPr>
            <p:cNvPr id="35" name="Picture 34">
              <a:extLst>
                <a:ext uri="{FF2B5EF4-FFF2-40B4-BE49-F238E27FC236}">
                  <a16:creationId xmlns:a16="http://schemas.microsoft.com/office/drawing/2014/main" id="{6935F150-B2AA-4BD8-B3D8-7CB961FEF7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81318" y="6541755"/>
              <a:ext cx="2612175" cy="1959131"/>
            </a:xfrm>
            <a:prstGeom prst="rect">
              <a:avLst/>
            </a:prstGeom>
          </p:spPr>
        </p:pic>
        <p:pic>
          <p:nvPicPr>
            <p:cNvPr id="36" name="Picture 35">
              <a:extLst>
                <a:ext uri="{FF2B5EF4-FFF2-40B4-BE49-F238E27FC236}">
                  <a16:creationId xmlns:a16="http://schemas.microsoft.com/office/drawing/2014/main" id="{CB1F8936-9FB3-4F55-8988-16962177DA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85140" y="6541755"/>
              <a:ext cx="2612175" cy="1959131"/>
            </a:xfrm>
            <a:prstGeom prst="rect">
              <a:avLst/>
            </a:prstGeom>
          </p:spPr>
        </p:pic>
        <p:pic>
          <p:nvPicPr>
            <p:cNvPr id="37" name="Picture 36">
              <a:extLst>
                <a:ext uri="{FF2B5EF4-FFF2-40B4-BE49-F238E27FC236}">
                  <a16:creationId xmlns:a16="http://schemas.microsoft.com/office/drawing/2014/main" id="{86E17FA9-238A-4199-9058-99B8A04A9D3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67910" y="6536443"/>
              <a:ext cx="2612175" cy="1959131"/>
            </a:xfrm>
            <a:prstGeom prst="rect">
              <a:avLst/>
            </a:prstGeom>
          </p:spPr>
        </p:pic>
        <p:pic>
          <p:nvPicPr>
            <p:cNvPr id="38" name="Picture 37">
              <a:extLst>
                <a:ext uri="{FF2B5EF4-FFF2-40B4-BE49-F238E27FC236}">
                  <a16:creationId xmlns:a16="http://schemas.microsoft.com/office/drawing/2014/main" id="{F9F947A1-60D4-40B5-A3D2-0357D2BD9AA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065960" y="4577313"/>
              <a:ext cx="2612175" cy="1959131"/>
            </a:xfrm>
            <a:prstGeom prst="rect">
              <a:avLst/>
            </a:prstGeom>
          </p:spPr>
        </p:pic>
        <p:pic>
          <p:nvPicPr>
            <p:cNvPr id="39" name="Picture 38">
              <a:extLst>
                <a:ext uri="{FF2B5EF4-FFF2-40B4-BE49-F238E27FC236}">
                  <a16:creationId xmlns:a16="http://schemas.microsoft.com/office/drawing/2014/main" id="{FDFA67F3-1DF8-4689-A9F7-65028155042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665424" y="4577314"/>
              <a:ext cx="2612175" cy="1959131"/>
            </a:xfrm>
            <a:prstGeom prst="rect">
              <a:avLst/>
            </a:prstGeom>
          </p:spPr>
        </p:pic>
        <p:pic>
          <p:nvPicPr>
            <p:cNvPr id="40" name="Picture 39">
              <a:extLst>
                <a:ext uri="{FF2B5EF4-FFF2-40B4-BE49-F238E27FC236}">
                  <a16:creationId xmlns:a16="http://schemas.microsoft.com/office/drawing/2014/main" id="{2749108D-BD88-464C-A093-F005B906BC6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70987" y="4577315"/>
              <a:ext cx="2612175" cy="1959131"/>
            </a:xfrm>
            <a:prstGeom prst="rect">
              <a:avLst/>
            </a:prstGeom>
          </p:spPr>
        </p:pic>
        <p:pic>
          <p:nvPicPr>
            <p:cNvPr id="41" name="Picture 40">
              <a:extLst>
                <a:ext uri="{FF2B5EF4-FFF2-40B4-BE49-F238E27FC236}">
                  <a16:creationId xmlns:a16="http://schemas.microsoft.com/office/drawing/2014/main" id="{210EFB74-0893-4A2F-AB4F-79CF419744D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73528" y="4572000"/>
              <a:ext cx="2612175" cy="1959131"/>
            </a:xfrm>
            <a:prstGeom prst="rect">
              <a:avLst/>
            </a:prstGeom>
          </p:spPr>
        </p:pic>
        <p:pic>
          <p:nvPicPr>
            <p:cNvPr id="42" name="Picture 41">
              <a:extLst>
                <a:ext uri="{FF2B5EF4-FFF2-40B4-BE49-F238E27FC236}">
                  <a16:creationId xmlns:a16="http://schemas.microsoft.com/office/drawing/2014/main" id="{60051895-02F8-470F-A10B-18FC028D2CC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70451" y="6531129"/>
              <a:ext cx="2612175" cy="1959131"/>
            </a:xfrm>
            <a:prstGeom prst="rect">
              <a:avLst/>
            </a:prstGeom>
          </p:spPr>
        </p:pic>
      </p:grpSp>
      <p:sp>
        <p:nvSpPr>
          <p:cNvPr id="3" name="Slide Number Placeholder 2">
            <a:extLst>
              <a:ext uri="{FF2B5EF4-FFF2-40B4-BE49-F238E27FC236}">
                <a16:creationId xmlns:a16="http://schemas.microsoft.com/office/drawing/2014/main" id="{6F191F1E-F350-4300-95CC-BE6147E71F5C}"/>
              </a:ext>
            </a:extLst>
          </p:cNvPr>
          <p:cNvSpPr>
            <a:spLocks noGrp="1"/>
          </p:cNvSpPr>
          <p:nvPr>
            <p:ph type="sldNum" sz="quarter" idx="12"/>
          </p:nvPr>
        </p:nvSpPr>
        <p:spPr/>
        <p:txBody>
          <a:bodyPr/>
          <a:lstStyle/>
          <a:p>
            <a:fld id="{019EF290-A85E-45D4-A30E-2BB7459B8F11}" type="slidenum">
              <a:rPr lang="en-US" smtClean="0"/>
              <a:t>12</a:t>
            </a:fld>
            <a:endParaRPr lang="en-US"/>
          </a:p>
        </p:txBody>
      </p:sp>
    </p:spTree>
    <p:extLst>
      <p:ext uri="{BB962C8B-B14F-4D97-AF65-F5344CB8AC3E}">
        <p14:creationId xmlns:p14="http://schemas.microsoft.com/office/powerpoint/2010/main" val="7547465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a:xfrm>
            <a:off x="520759" y="226592"/>
            <a:ext cx="10515600" cy="742639"/>
          </a:xfrm>
        </p:spPr>
        <p:txBody>
          <a:bodyPr/>
          <a:lstStyle/>
          <a:p>
            <a:r>
              <a:rPr lang="en-US" b="1" dirty="0"/>
              <a:t>Analysis on Grid Search</a:t>
            </a:r>
          </a:p>
        </p:txBody>
      </p:sp>
      <p:sp>
        <p:nvSpPr>
          <p:cNvPr id="33" name="TextBox 32">
            <a:extLst>
              <a:ext uri="{FF2B5EF4-FFF2-40B4-BE49-F238E27FC236}">
                <a16:creationId xmlns:a16="http://schemas.microsoft.com/office/drawing/2014/main" id="{D95E1510-A65E-478D-AB9A-3314127067F4}"/>
              </a:ext>
            </a:extLst>
          </p:cNvPr>
          <p:cNvSpPr txBox="1"/>
          <p:nvPr/>
        </p:nvSpPr>
        <p:spPr>
          <a:xfrm>
            <a:off x="560872" y="2305820"/>
            <a:ext cx="10270037" cy="830997"/>
          </a:xfrm>
          <a:prstGeom prst="rect">
            <a:avLst/>
          </a:prstGeom>
          <a:noFill/>
        </p:spPr>
        <p:txBody>
          <a:bodyPr wrap="square" rtlCol="0">
            <a:spAutoFit/>
          </a:bodyPr>
          <a:lstStyle/>
          <a:p>
            <a:pPr algn="ctr"/>
            <a:r>
              <a:rPr lang="en-US" sz="2400" dirty="0"/>
              <a:t>We found </a:t>
            </a:r>
            <a:r>
              <a:rPr lang="en-US" sz="2400" dirty="0">
                <a:solidFill>
                  <a:srgbClr val="0070C0"/>
                </a:solidFill>
              </a:rPr>
              <a:t>similar results for FHS and SHS approach </a:t>
            </a:r>
            <a:r>
              <a:rPr lang="en-US" sz="2400" dirty="0"/>
              <a:t>on other benchmark datasets:</a:t>
            </a:r>
          </a:p>
          <a:p>
            <a:pPr algn="ctr"/>
            <a:r>
              <a:rPr lang="en-US" sz="2400" b="1" dirty="0"/>
              <a:t>Adult</a:t>
            </a:r>
            <a:r>
              <a:rPr lang="en-US" sz="2400" dirty="0"/>
              <a:t>, </a:t>
            </a:r>
            <a:r>
              <a:rPr lang="en-US" sz="2400" b="1" dirty="0"/>
              <a:t>Bank</a:t>
            </a:r>
            <a:r>
              <a:rPr lang="en-US" sz="2400" dirty="0"/>
              <a:t>, and </a:t>
            </a:r>
            <a:r>
              <a:rPr lang="en-US" sz="2400" b="1" dirty="0"/>
              <a:t>HHP</a:t>
            </a:r>
            <a:r>
              <a:rPr lang="en-US" sz="2400" dirty="0"/>
              <a:t> data</a:t>
            </a:r>
          </a:p>
        </p:txBody>
      </p:sp>
      <p:sp>
        <p:nvSpPr>
          <p:cNvPr id="28" name="TextBox 27">
            <a:extLst>
              <a:ext uri="{FF2B5EF4-FFF2-40B4-BE49-F238E27FC236}">
                <a16:creationId xmlns:a16="http://schemas.microsoft.com/office/drawing/2014/main" id="{DF1A584D-F028-4D21-9C73-1102E286FB86}"/>
              </a:ext>
            </a:extLst>
          </p:cNvPr>
          <p:cNvSpPr txBox="1"/>
          <p:nvPr/>
        </p:nvSpPr>
        <p:spPr>
          <a:xfrm>
            <a:off x="560872" y="4631063"/>
            <a:ext cx="8056676" cy="523220"/>
          </a:xfrm>
          <a:prstGeom prst="rect">
            <a:avLst/>
          </a:prstGeom>
          <a:noFill/>
        </p:spPr>
        <p:txBody>
          <a:bodyPr wrap="square" rtlCol="0">
            <a:spAutoFit/>
          </a:bodyPr>
          <a:lstStyle/>
          <a:p>
            <a:pPr algn="ctr"/>
            <a:r>
              <a:rPr lang="en-US" sz="2800" i="1" dirty="0">
                <a:solidFill>
                  <a:srgbClr val="FF0000"/>
                </a:solidFill>
              </a:rPr>
              <a:t>Look through our paper for more experimental results!</a:t>
            </a:r>
          </a:p>
        </p:txBody>
      </p:sp>
      <p:sp>
        <p:nvSpPr>
          <p:cNvPr id="3" name="Slide Number Placeholder 2">
            <a:extLst>
              <a:ext uri="{FF2B5EF4-FFF2-40B4-BE49-F238E27FC236}">
                <a16:creationId xmlns:a16="http://schemas.microsoft.com/office/drawing/2014/main" id="{09A88593-2A7A-46AD-9B6E-32E244DC8B1D}"/>
              </a:ext>
            </a:extLst>
          </p:cNvPr>
          <p:cNvSpPr>
            <a:spLocks noGrp="1"/>
          </p:cNvSpPr>
          <p:nvPr>
            <p:ph type="sldNum" sz="quarter" idx="12"/>
          </p:nvPr>
        </p:nvSpPr>
        <p:spPr/>
        <p:txBody>
          <a:bodyPr/>
          <a:lstStyle/>
          <a:p>
            <a:fld id="{019EF290-A85E-45D4-A30E-2BB7459B8F11}" type="slidenum">
              <a:rPr lang="en-US" smtClean="0"/>
              <a:t>13</a:t>
            </a:fld>
            <a:endParaRPr lang="en-US"/>
          </a:p>
        </p:txBody>
      </p:sp>
    </p:spTree>
    <p:extLst>
      <p:ext uri="{BB962C8B-B14F-4D97-AF65-F5344CB8AC3E}">
        <p14:creationId xmlns:p14="http://schemas.microsoft.com/office/powerpoint/2010/main" val="1467691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a:xfrm>
            <a:off x="520759" y="226592"/>
            <a:ext cx="10515600" cy="742639"/>
          </a:xfrm>
        </p:spPr>
        <p:txBody>
          <a:bodyPr/>
          <a:lstStyle/>
          <a:p>
            <a:r>
              <a:rPr lang="en-US" b="1" dirty="0"/>
              <a:t>Case Study on Overfitting</a:t>
            </a:r>
          </a:p>
        </p:txBody>
      </p:sp>
      <p:pic>
        <p:nvPicPr>
          <p:cNvPr id="8" name="Picture 7">
            <a:extLst>
              <a:ext uri="{FF2B5EF4-FFF2-40B4-BE49-F238E27FC236}">
                <a16:creationId xmlns:a16="http://schemas.microsoft.com/office/drawing/2014/main" id="{ABBCBD67-C561-4304-8F52-5A5822DDD9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0951" y="2015153"/>
            <a:ext cx="3754733" cy="2816050"/>
          </a:xfrm>
          <a:prstGeom prst="rect">
            <a:avLst/>
          </a:prstGeom>
        </p:spPr>
      </p:pic>
      <p:pic>
        <p:nvPicPr>
          <p:cNvPr id="9" name="Picture 8">
            <a:extLst>
              <a:ext uri="{FF2B5EF4-FFF2-40B4-BE49-F238E27FC236}">
                <a16:creationId xmlns:a16="http://schemas.microsoft.com/office/drawing/2014/main" id="{8A8824B0-A3F6-44AE-8DEB-E22CB3B59988}"/>
              </a:ext>
            </a:extLst>
          </p:cNvPr>
          <p:cNvPicPr>
            <a:picLocks noChangeAspect="1"/>
          </p:cNvPicPr>
          <p:nvPr/>
        </p:nvPicPr>
        <p:blipFill rotWithShape="1">
          <a:blip r:embed="rId4">
            <a:extLst>
              <a:ext uri="{28A0092B-C50C-407E-A947-70E740481C1C}">
                <a14:useLocalDpi xmlns:a14="http://schemas.microsoft.com/office/drawing/2010/main" val="0"/>
              </a:ext>
            </a:extLst>
          </a:blip>
          <a:srcRect l="23194" t="45320" r="12269" b="41623"/>
          <a:stretch/>
        </p:blipFill>
        <p:spPr>
          <a:xfrm>
            <a:off x="4373865" y="1612373"/>
            <a:ext cx="3126855" cy="474455"/>
          </a:xfrm>
          <a:prstGeom prst="rect">
            <a:avLst/>
          </a:prstGeom>
        </p:spPr>
      </p:pic>
      <p:sp>
        <p:nvSpPr>
          <p:cNvPr id="10" name="TextBox 9">
            <a:extLst>
              <a:ext uri="{FF2B5EF4-FFF2-40B4-BE49-F238E27FC236}">
                <a16:creationId xmlns:a16="http://schemas.microsoft.com/office/drawing/2014/main" id="{6C30105F-3E4B-4E88-A774-AA475ED50C6A}"/>
              </a:ext>
            </a:extLst>
          </p:cNvPr>
          <p:cNvSpPr txBox="1"/>
          <p:nvPr/>
        </p:nvSpPr>
        <p:spPr>
          <a:xfrm>
            <a:off x="520759" y="1150708"/>
            <a:ext cx="10270037" cy="461665"/>
          </a:xfrm>
          <a:prstGeom prst="rect">
            <a:avLst/>
          </a:prstGeom>
          <a:noFill/>
        </p:spPr>
        <p:txBody>
          <a:bodyPr wrap="square" rtlCol="0">
            <a:spAutoFit/>
          </a:bodyPr>
          <a:lstStyle/>
          <a:p>
            <a:pPr marL="342900" indent="-342900">
              <a:buFont typeface="Arial" panose="020B0604020202020204" pitchFamily="34" charset="0"/>
              <a:buChar char="•"/>
            </a:pPr>
            <a:r>
              <a:rPr lang="en-US" sz="2400" dirty="0"/>
              <a:t>We compared the generalization of the TM with fair models on COMPAS</a:t>
            </a:r>
          </a:p>
        </p:txBody>
      </p:sp>
      <p:sp>
        <p:nvSpPr>
          <p:cNvPr id="11" name="TextBox 10">
            <a:extLst>
              <a:ext uri="{FF2B5EF4-FFF2-40B4-BE49-F238E27FC236}">
                <a16:creationId xmlns:a16="http://schemas.microsoft.com/office/drawing/2014/main" id="{C841B5F4-13A0-4933-842A-2E142364BF3A}"/>
              </a:ext>
            </a:extLst>
          </p:cNvPr>
          <p:cNvSpPr txBox="1"/>
          <p:nvPr/>
        </p:nvSpPr>
        <p:spPr>
          <a:xfrm>
            <a:off x="595345" y="5003150"/>
            <a:ext cx="5537948" cy="461665"/>
          </a:xfrm>
          <a:prstGeom prst="rect">
            <a:avLst/>
          </a:prstGeom>
          <a:noFill/>
        </p:spPr>
        <p:txBody>
          <a:bodyPr wrap="square" rtlCol="0">
            <a:spAutoFit/>
          </a:bodyPr>
          <a:lstStyle/>
          <a:p>
            <a:r>
              <a:rPr lang="en-US" sz="2400" dirty="0">
                <a:solidFill>
                  <a:srgbClr val="0070C0"/>
                </a:solidFill>
              </a:rPr>
              <a:t>Accuracy of TM is higher on the train set</a:t>
            </a:r>
          </a:p>
        </p:txBody>
      </p:sp>
      <p:sp>
        <p:nvSpPr>
          <p:cNvPr id="12" name="TextBox 11">
            <a:extLst>
              <a:ext uri="{FF2B5EF4-FFF2-40B4-BE49-F238E27FC236}">
                <a16:creationId xmlns:a16="http://schemas.microsoft.com/office/drawing/2014/main" id="{B3F40994-044F-430E-ACA7-E991747B463C}"/>
              </a:ext>
            </a:extLst>
          </p:cNvPr>
          <p:cNvSpPr txBox="1"/>
          <p:nvPr/>
        </p:nvSpPr>
        <p:spPr>
          <a:xfrm>
            <a:off x="6133293" y="5003150"/>
            <a:ext cx="5537948" cy="461665"/>
          </a:xfrm>
          <a:prstGeom prst="rect">
            <a:avLst/>
          </a:prstGeom>
          <a:noFill/>
        </p:spPr>
        <p:txBody>
          <a:bodyPr wrap="square" rtlCol="0">
            <a:spAutoFit/>
          </a:bodyPr>
          <a:lstStyle/>
          <a:p>
            <a:r>
              <a:rPr lang="en-US" sz="2400" dirty="0">
                <a:solidFill>
                  <a:srgbClr val="0070C0"/>
                </a:solidFill>
              </a:rPr>
              <a:t>Fair models outperform TM on the test set</a:t>
            </a:r>
          </a:p>
        </p:txBody>
      </p:sp>
      <p:pic>
        <p:nvPicPr>
          <p:cNvPr id="13" name="Picture 12">
            <a:extLst>
              <a:ext uri="{FF2B5EF4-FFF2-40B4-BE49-F238E27FC236}">
                <a16:creationId xmlns:a16="http://schemas.microsoft.com/office/drawing/2014/main" id="{3551923D-1DE3-488F-8753-9B2C2EC77C0E}"/>
              </a:ext>
            </a:extLst>
          </p:cNvPr>
          <p:cNvPicPr>
            <a:picLocks noChangeAspect="1"/>
          </p:cNvPicPr>
          <p:nvPr/>
        </p:nvPicPr>
        <p:blipFill rotWithShape="1">
          <a:blip r:embed="rId5">
            <a:extLst>
              <a:ext uri="{28A0092B-C50C-407E-A947-70E740481C1C}">
                <a14:useLocalDpi xmlns:a14="http://schemas.microsoft.com/office/drawing/2010/main" val="0"/>
              </a:ext>
            </a:extLst>
          </a:blip>
          <a:srcRect r="23422" b="18823"/>
          <a:stretch/>
        </p:blipFill>
        <p:spPr>
          <a:xfrm>
            <a:off x="7024900" y="2017979"/>
            <a:ext cx="3754733" cy="2985171"/>
          </a:xfrm>
          <a:prstGeom prst="rect">
            <a:avLst/>
          </a:prstGeom>
        </p:spPr>
      </p:pic>
      <p:sp>
        <p:nvSpPr>
          <p:cNvPr id="3" name="Slide Number Placeholder 2">
            <a:extLst>
              <a:ext uri="{FF2B5EF4-FFF2-40B4-BE49-F238E27FC236}">
                <a16:creationId xmlns:a16="http://schemas.microsoft.com/office/drawing/2014/main" id="{E79117B4-FD97-410E-B4C9-0879C04A8D7F}"/>
              </a:ext>
            </a:extLst>
          </p:cNvPr>
          <p:cNvSpPr>
            <a:spLocks noGrp="1"/>
          </p:cNvSpPr>
          <p:nvPr>
            <p:ph type="sldNum" sz="quarter" idx="12"/>
          </p:nvPr>
        </p:nvSpPr>
        <p:spPr/>
        <p:txBody>
          <a:bodyPr/>
          <a:lstStyle/>
          <a:p>
            <a:fld id="{019EF290-A85E-45D4-A30E-2BB7459B8F11}" type="slidenum">
              <a:rPr lang="en-US" smtClean="0"/>
              <a:t>14</a:t>
            </a:fld>
            <a:endParaRPr lang="en-US"/>
          </a:p>
        </p:txBody>
      </p:sp>
      <p:sp>
        <p:nvSpPr>
          <p:cNvPr id="14" name="TextBox 13">
            <a:extLst>
              <a:ext uri="{FF2B5EF4-FFF2-40B4-BE49-F238E27FC236}">
                <a16:creationId xmlns:a16="http://schemas.microsoft.com/office/drawing/2014/main" id="{B8408F8B-B536-4BEC-AF1C-3EB46BC6FDBF}"/>
              </a:ext>
            </a:extLst>
          </p:cNvPr>
          <p:cNvSpPr txBox="1"/>
          <p:nvPr/>
        </p:nvSpPr>
        <p:spPr>
          <a:xfrm>
            <a:off x="2148515" y="5636762"/>
            <a:ext cx="7969555" cy="830997"/>
          </a:xfrm>
          <a:prstGeom prst="rect">
            <a:avLst/>
          </a:prstGeom>
          <a:solidFill>
            <a:schemeClr val="accent5">
              <a:lumMod val="20000"/>
              <a:lumOff val="80000"/>
            </a:schemeClr>
          </a:solidFill>
        </p:spPr>
        <p:txBody>
          <a:bodyPr wrap="square" rtlCol="0">
            <a:spAutoFit/>
          </a:bodyPr>
          <a:lstStyle/>
          <a:p>
            <a:r>
              <a:rPr lang="en-US" sz="2400" dirty="0"/>
              <a:t>Overall conclusion: </a:t>
            </a:r>
            <a:r>
              <a:rPr lang="en-US" sz="2400" dirty="0">
                <a:solidFill>
                  <a:srgbClr val="FF0000"/>
                </a:solidFill>
              </a:rPr>
              <a:t>Fair models reduce overfitting which helps to improve both accuracy and fairness</a:t>
            </a:r>
          </a:p>
        </p:txBody>
      </p:sp>
    </p:spTree>
    <p:extLst>
      <p:ext uri="{BB962C8B-B14F-4D97-AF65-F5344CB8AC3E}">
        <p14:creationId xmlns:p14="http://schemas.microsoft.com/office/powerpoint/2010/main" val="2886755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a:xfrm>
            <a:off x="595148" y="365125"/>
            <a:ext cx="10515600" cy="1325563"/>
          </a:xfrm>
        </p:spPr>
        <p:txBody>
          <a:bodyPr/>
          <a:lstStyle/>
          <a:p>
            <a:r>
              <a:rPr lang="en-US" b="1" dirty="0"/>
              <a:t>Conclusion</a:t>
            </a:r>
          </a:p>
        </p:txBody>
      </p:sp>
      <p:sp>
        <p:nvSpPr>
          <p:cNvPr id="3" name="Content Placeholder 2">
            <a:extLst>
              <a:ext uri="{FF2B5EF4-FFF2-40B4-BE49-F238E27FC236}">
                <a16:creationId xmlns:a16="http://schemas.microsoft.com/office/drawing/2014/main" id="{F66A8992-F0F9-4664-A5A2-7F2490FE0550}"/>
              </a:ext>
            </a:extLst>
          </p:cNvPr>
          <p:cNvSpPr>
            <a:spLocks noGrp="1"/>
          </p:cNvSpPr>
          <p:nvPr>
            <p:ph idx="1"/>
          </p:nvPr>
        </p:nvSpPr>
        <p:spPr>
          <a:xfrm>
            <a:off x="595148" y="1690687"/>
            <a:ext cx="11001703" cy="2881313"/>
          </a:xfrm>
        </p:spPr>
        <p:txBody>
          <a:bodyPr>
            <a:normAutofit/>
          </a:bodyPr>
          <a:lstStyle/>
          <a:p>
            <a:pPr algn="just"/>
            <a:r>
              <a:rPr lang="en-US" dirty="0"/>
              <a:t>We investigated one of the major practical barriers </a:t>
            </a:r>
          </a:p>
          <a:p>
            <a:pPr lvl="1" algn="just"/>
            <a:r>
              <a:rPr lang="en-US" dirty="0">
                <a:solidFill>
                  <a:srgbClr val="FF0000"/>
                </a:solidFill>
              </a:rPr>
              <a:t>Cost in predictive performance when ensuring fairness </a:t>
            </a:r>
          </a:p>
          <a:p>
            <a:pPr algn="just"/>
            <a:r>
              <a:rPr lang="en-US" dirty="0"/>
              <a:t>We showed experimentally that it is frequently possible to improve fairness to some degree while avoiding cost of predictive performance</a:t>
            </a:r>
          </a:p>
          <a:p>
            <a:pPr algn="just"/>
            <a:r>
              <a:rPr lang="en-US" dirty="0"/>
              <a:t>In future, we aim to develop a </a:t>
            </a:r>
            <a:r>
              <a:rPr lang="en-US" dirty="0">
                <a:solidFill>
                  <a:srgbClr val="FF0000"/>
                </a:solidFill>
              </a:rPr>
              <a:t>learning algorithm </a:t>
            </a:r>
            <a:r>
              <a:rPr lang="en-US" dirty="0"/>
              <a:t>that directly solves constrained optimization problem </a:t>
            </a:r>
            <a:r>
              <a:rPr lang="en-US" dirty="0">
                <a:solidFill>
                  <a:srgbClr val="FF0000"/>
                </a:solidFill>
              </a:rPr>
              <a:t>for ``fairness for free" </a:t>
            </a:r>
            <a:r>
              <a:rPr lang="en-US" dirty="0"/>
              <a:t>methods</a:t>
            </a:r>
          </a:p>
        </p:txBody>
      </p:sp>
      <p:sp>
        <p:nvSpPr>
          <p:cNvPr id="9" name="Content Placeholder 2">
            <a:extLst>
              <a:ext uri="{FF2B5EF4-FFF2-40B4-BE49-F238E27FC236}">
                <a16:creationId xmlns:a16="http://schemas.microsoft.com/office/drawing/2014/main" id="{05D08037-98AA-40A7-8121-0A6A0BDE00E6}"/>
              </a:ext>
            </a:extLst>
          </p:cNvPr>
          <p:cNvSpPr txBox="1">
            <a:spLocks/>
          </p:cNvSpPr>
          <p:nvPr/>
        </p:nvSpPr>
        <p:spPr>
          <a:xfrm>
            <a:off x="922282" y="4946595"/>
            <a:ext cx="10347434" cy="85511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dirty="0">
                <a:solidFill>
                  <a:srgbClr val="0070C0"/>
                </a:solidFill>
              </a:rPr>
              <a:t>We hope that our results will encourage further research in addressing the human-facing barriers to increase deployment of fair AI methods</a:t>
            </a:r>
          </a:p>
        </p:txBody>
      </p:sp>
      <p:sp>
        <p:nvSpPr>
          <p:cNvPr id="4" name="Slide Number Placeholder 3">
            <a:extLst>
              <a:ext uri="{FF2B5EF4-FFF2-40B4-BE49-F238E27FC236}">
                <a16:creationId xmlns:a16="http://schemas.microsoft.com/office/drawing/2014/main" id="{811D0697-4FD5-437D-BDA5-AFA260ACD9C5}"/>
              </a:ext>
            </a:extLst>
          </p:cNvPr>
          <p:cNvSpPr>
            <a:spLocks noGrp="1"/>
          </p:cNvSpPr>
          <p:nvPr>
            <p:ph type="sldNum" sz="quarter" idx="12"/>
          </p:nvPr>
        </p:nvSpPr>
        <p:spPr/>
        <p:txBody>
          <a:bodyPr/>
          <a:lstStyle/>
          <a:p>
            <a:fld id="{019EF290-A85E-45D4-A30E-2BB7459B8F11}" type="slidenum">
              <a:rPr lang="en-US" smtClean="0"/>
              <a:t>15</a:t>
            </a:fld>
            <a:endParaRPr lang="en-US"/>
          </a:p>
        </p:txBody>
      </p:sp>
    </p:spTree>
    <p:extLst>
      <p:ext uri="{BB962C8B-B14F-4D97-AF65-F5344CB8AC3E}">
        <p14:creationId xmlns:p14="http://schemas.microsoft.com/office/powerpoint/2010/main" val="672928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5DD525E1-CDD1-41E7-AC53-6B65ACBE2361}"/>
              </a:ext>
            </a:extLst>
          </p:cNvPr>
          <p:cNvSpPr>
            <a:spLocks noGrp="1"/>
          </p:cNvSpPr>
          <p:nvPr>
            <p:ph type="title"/>
          </p:nvPr>
        </p:nvSpPr>
        <p:spPr>
          <a:xfrm>
            <a:off x="838200" y="365125"/>
            <a:ext cx="10515600" cy="1325563"/>
          </a:xfrm>
        </p:spPr>
        <p:txBody>
          <a:bodyPr/>
          <a:lstStyle/>
          <a:p>
            <a:r>
              <a:rPr lang="en-US" b="1" i="1" dirty="0">
                <a:latin typeface="Abadi Extra Light" panose="020B0604020202020204" pitchFamily="34" charset="0"/>
              </a:rPr>
              <a:t>Thank You!</a:t>
            </a:r>
          </a:p>
        </p:txBody>
      </p:sp>
      <p:sp>
        <p:nvSpPr>
          <p:cNvPr id="16" name="Content Placeholder 2">
            <a:extLst>
              <a:ext uri="{FF2B5EF4-FFF2-40B4-BE49-F238E27FC236}">
                <a16:creationId xmlns:a16="http://schemas.microsoft.com/office/drawing/2014/main" id="{2E65AB81-0702-4560-8F38-FE5652F53F75}"/>
              </a:ext>
            </a:extLst>
          </p:cNvPr>
          <p:cNvSpPr>
            <a:spLocks noGrp="1"/>
          </p:cNvSpPr>
          <p:nvPr>
            <p:ph idx="1"/>
          </p:nvPr>
        </p:nvSpPr>
        <p:spPr>
          <a:xfrm>
            <a:off x="838200" y="1825625"/>
            <a:ext cx="10515600" cy="4351338"/>
          </a:xfrm>
        </p:spPr>
        <p:txBody>
          <a:bodyPr/>
          <a:lstStyle/>
          <a:p>
            <a:r>
              <a:rPr lang="en-US" dirty="0"/>
              <a:t>Contact:</a:t>
            </a:r>
          </a:p>
          <a:p>
            <a:pPr marL="457200" lvl="1" indent="0">
              <a:buNone/>
            </a:pPr>
            <a:r>
              <a:rPr lang="en-US" dirty="0"/>
              <a:t>Rashidul Islam</a:t>
            </a:r>
          </a:p>
          <a:p>
            <a:pPr marL="457200" lvl="1" indent="0">
              <a:buNone/>
            </a:pPr>
            <a:r>
              <a:rPr lang="en-US" dirty="0"/>
              <a:t>Graduate Research Assistant, </a:t>
            </a:r>
          </a:p>
          <a:p>
            <a:pPr marL="457200" lvl="1" indent="0">
              <a:buNone/>
            </a:pPr>
            <a:r>
              <a:rPr lang="en-US" dirty="0" err="1"/>
              <a:t>Foulds</a:t>
            </a:r>
            <a:r>
              <a:rPr lang="en-US" dirty="0"/>
              <a:t> Research Group</a:t>
            </a:r>
          </a:p>
          <a:p>
            <a:pPr marL="457200" lvl="1" indent="0">
              <a:buNone/>
            </a:pPr>
            <a:r>
              <a:rPr lang="en-US" dirty="0"/>
              <a:t>Ph.D. Student, Dept. of Information Systems</a:t>
            </a:r>
          </a:p>
          <a:p>
            <a:pPr marL="457200" lvl="1" indent="0">
              <a:buNone/>
            </a:pPr>
            <a:r>
              <a:rPr lang="en-US" dirty="0"/>
              <a:t>University of Maryland, Baltimore County</a:t>
            </a:r>
          </a:p>
          <a:p>
            <a:pPr marL="457200" lvl="1" indent="0">
              <a:buNone/>
            </a:pPr>
            <a:r>
              <a:rPr lang="en-US" dirty="0"/>
              <a:t>Email: </a:t>
            </a:r>
            <a:r>
              <a:rPr lang="en-US" dirty="0">
                <a:hlinkClick r:id="rId3"/>
              </a:rPr>
              <a:t>islam.rashidul@umbc.edu</a:t>
            </a:r>
            <a:r>
              <a:rPr lang="en-US" dirty="0"/>
              <a:t> </a:t>
            </a:r>
          </a:p>
          <a:p>
            <a:pPr marL="457200" lvl="1" indent="0">
              <a:buNone/>
            </a:pPr>
            <a:r>
              <a:rPr lang="en-US" dirty="0"/>
              <a:t>web: </a:t>
            </a:r>
            <a:r>
              <a:rPr lang="en-US" dirty="0">
                <a:hlinkClick r:id="rId4"/>
              </a:rPr>
              <a:t>https://rashid-islam.github.io/homepage//</a:t>
            </a:r>
            <a:r>
              <a:rPr lang="en-US" dirty="0"/>
              <a:t> </a:t>
            </a:r>
          </a:p>
        </p:txBody>
      </p:sp>
      <p:sp>
        <p:nvSpPr>
          <p:cNvPr id="2" name="Slide Number Placeholder 1">
            <a:extLst>
              <a:ext uri="{FF2B5EF4-FFF2-40B4-BE49-F238E27FC236}">
                <a16:creationId xmlns:a16="http://schemas.microsoft.com/office/drawing/2014/main" id="{FC4F19A0-375A-4EB3-B378-E92329D1F20F}"/>
              </a:ext>
            </a:extLst>
          </p:cNvPr>
          <p:cNvSpPr>
            <a:spLocks noGrp="1"/>
          </p:cNvSpPr>
          <p:nvPr>
            <p:ph type="sldNum" sz="quarter" idx="12"/>
          </p:nvPr>
        </p:nvSpPr>
        <p:spPr/>
        <p:txBody>
          <a:bodyPr/>
          <a:lstStyle/>
          <a:p>
            <a:fld id="{019EF290-A85E-45D4-A30E-2BB7459B8F11}" type="slidenum">
              <a:rPr lang="en-US" smtClean="0"/>
              <a:t>16</a:t>
            </a:fld>
            <a:endParaRPr lang="en-US"/>
          </a:p>
        </p:txBody>
      </p:sp>
    </p:spTree>
    <p:extLst>
      <p:ext uri="{BB962C8B-B14F-4D97-AF65-F5344CB8AC3E}">
        <p14:creationId xmlns:p14="http://schemas.microsoft.com/office/powerpoint/2010/main" val="1844794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p:txBody>
          <a:bodyPr/>
          <a:lstStyle/>
          <a:p>
            <a:r>
              <a:rPr lang="en-US" b="1" dirty="0"/>
              <a:t>Motivation</a:t>
            </a:r>
          </a:p>
        </p:txBody>
      </p:sp>
      <p:sp>
        <p:nvSpPr>
          <p:cNvPr id="3" name="Content Placeholder 2">
            <a:extLst>
              <a:ext uri="{FF2B5EF4-FFF2-40B4-BE49-F238E27FC236}">
                <a16:creationId xmlns:a16="http://schemas.microsoft.com/office/drawing/2014/main" id="{F66A8992-F0F9-4664-A5A2-7F2490FE0550}"/>
              </a:ext>
            </a:extLst>
          </p:cNvPr>
          <p:cNvSpPr>
            <a:spLocks noGrp="1"/>
          </p:cNvSpPr>
          <p:nvPr>
            <p:ph idx="1"/>
          </p:nvPr>
        </p:nvSpPr>
        <p:spPr>
          <a:xfrm>
            <a:off x="838200" y="1825625"/>
            <a:ext cx="10515600" cy="952081"/>
          </a:xfrm>
        </p:spPr>
        <p:txBody>
          <a:bodyPr/>
          <a:lstStyle/>
          <a:p>
            <a:r>
              <a:rPr lang="en-US" dirty="0"/>
              <a:t>There is growing awareness that AI and ML systems can in some cases learn to behave in unfair ways with harmful consequences.</a:t>
            </a:r>
          </a:p>
        </p:txBody>
      </p:sp>
      <p:pic>
        <p:nvPicPr>
          <p:cNvPr id="4" name="Picture 3">
            <a:extLst>
              <a:ext uri="{FF2B5EF4-FFF2-40B4-BE49-F238E27FC236}">
                <a16:creationId xmlns:a16="http://schemas.microsoft.com/office/drawing/2014/main" id="{12CC639F-8BF5-4316-BD8E-E61112FDC700}"/>
              </a:ext>
            </a:extLst>
          </p:cNvPr>
          <p:cNvPicPr>
            <a:picLocks noChangeAspect="1"/>
          </p:cNvPicPr>
          <p:nvPr/>
        </p:nvPicPr>
        <p:blipFill>
          <a:blip r:embed="rId2"/>
          <a:stretch>
            <a:fillRect/>
          </a:stretch>
        </p:blipFill>
        <p:spPr>
          <a:xfrm>
            <a:off x="883639" y="2912643"/>
            <a:ext cx="5242677" cy="2848177"/>
          </a:xfrm>
          <a:prstGeom prst="rect">
            <a:avLst/>
          </a:prstGeom>
        </p:spPr>
      </p:pic>
      <p:grpSp>
        <p:nvGrpSpPr>
          <p:cNvPr id="10" name="Group 9">
            <a:extLst>
              <a:ext uri="{FF2B5EF4-FFF2-40B4-BE49-F238E27FC236}">
                <a16:creationId xmlns:a16="http://schemas.microsoft.com/office/drawing/2014/main" id="{66B486B1-DC88-45EC-84E4-AAC783F9F550}"/>
              </a:ext>
            </a:extLst>
          </p:cNvPr>
          <p:cNvGrpSpPr/>
          <p:nvPr/>
        </p:nvGrpSpPr>
        <p:grpSpPr>
          <a:xfrm>
            <a:off x="6452527" y="2912643"/>
            <a:ext cx="5077439" cy="2942126"/>
            <a:chOff x="6544805" y="2912643"/>
            <a:chExt cx="5077439" cy="2942126"/>
          </a:xfrm>
        </p:grpSpPr>
        <p:pic>
          <p:nvPicPr>
            <p:cNvPr id="8" name="Picture 7">
              <a:extLst>
                <a:ext uri="{FF2B5EF4-FFF2-40B4-BE49-F238E27FC236}">
                  <a16:creationId xmlns:a16="http://schemas.microsoft.com/office/drawing/2014/main" id="{A4DA412D-EFB7-4615-942C-E92DED97BD8E}"/>
                </a:ext>
              </a:extLst>
            </p:cNvPr>
            <p:cNvPicPr>
              <a:picLocks noChangeAspect="1"/>
            </p:cNvPicPr>
            <p:nvPr/>
          </p:nvPicPr>
          <p:blipFill rotWithShape="1">
            <a:blip r:embed="rId3"/>
            <a:srcRect b="16547"/>
            <a:stretch/>
          </p:blipFill>
          <p:spPr>
            <a:xfrm>
              <a:off x="6544805" y="2912643"/>
              <a:ext cx="5077439" cy="2942126"/>
            </a:xfrm>
            <a:prstGeom prst="rect">
              <a:avLst/>
            </a:prstGeom>
          </p:spPr>
        </p:pic>
        <p:sp>
          <p:nvSpPr>
            <p:cNvPr id="9" name="Rectangle 8">
              <a:extLst>
                <a:ext uri="{FF2B5EF4-FFF2-40B4-BE49-F238E27FC236}">
                  <a16:creationId xmlns:a16="http://schemas.microsoft.com/office/drawing/2014/main" id="{15729C4E-7447-479F-AA47-C8C8F30BC17F}"/>
                </a:ext>
              </a:extLst>
            </p:cNvPr>
            <p:cNvSpPr/>
            <p:nvPr/>
          </p:nvSpPr>
          <p:spPr>
            <a:xfrm>
              <a:off x="9066746" y="3800213"/>
              <a:ext cx="2333893" cy="15100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Footer Placeholder 4">
            <a:extLst>
              <a:ext uri="{FF2B5EF4-FFF2-40B4-BE49-F238E27FC236}">
                <a16:creationId xmlns:a16="http://schemas.microsoft.com/office/drawing/2014/main" id="{718BCCAD-0ED0-480D-AAB4-87E54C9EC50D}"/>
              </a:ext>
            </a:extLst>
          </p:cNvPr>
          <p:cNvSpPr txBox="1">
            <a:spLocks/>
          </p:cNvSpPr>
          <p:nvPr/>
        </p:nvSpPr>
        <p:spPr>
          <a:xfrm>
            <a:off x="1304296" y="5760820"/>
            <a:ext cx="4791704" cy="389397"/>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t>J. Angwin, J. Larson, S. </a:t>
            </a:r>
            <a:r>
              <a:rPr lang="en-US" sz="1400" dirty="0" err="1"/>
              <a:t>Mattu</a:t>
            </a:r>
            <a:r>
              <a:rPr lang="en-US" sz="1400" dirty="0"/>
              <a:t>, and L. Kirchner, ProPublica, 2016</a:t>
            </a:r>
            <a:endParaRPr lang="de-DE" sz="1400" dirty="0"/>
          </a:p>
        </p:txBody>
      </p:sp>
      <p:sp>
        <p:nvSpPr>
          <p:cNvPr id="5" name="Slide Number Placeholder 4">
            <a:extLst>
              <a:ext uri="{FF2B5EF4-FFF2-40B4-BE49-F238E27FC236}">
                <a16:creationId xmlns:a16="http://schemas.microsoft.com/office/drawing/2014/main" id="{BC6CEC68-80D5-49C9-B9E1-8D9C018F7457}"/>
              </a:ext>
            </a:extLst>
          </p:cNvPr>
          <p:cNvSpPr>
            <a:spLocks noGrp="1"/>
          </p:cNvSpPr>
          <p:nvPr>
            <p:ph type="sldNum" sz="quarter" idx="12"/>
          </p:nvPr>
        </p:nvSpPr>
        <p:spPr/>
        <p:txBody>
          <a:bodyPr/>
          <a:lstStyle/>
          <a:p>
            <a:fld id="{019EF290-A85E-45D4-A30E-2BB7459B8F11}" type="slidenum">
              <a:rPr lang="en-US" smtClean="0"/>
              <a:t>2</a:t>
            </a:fld>
            <a:endParaRPr lang="en-US"/>
          </a:p>
        </p:txBody>
      </p:sp>
    </p:spTree>
    <p:extLst>
      <p:ext uri="{BB962C8B-B14F-4D97-AF65-F5344CB8AC3E}">
        <p14:creationId xmlns:p14="http://schemas.microsoft.com/office/powerpoint/2010/main" val="7171592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p:txBody>
          <a:bodyPr/>
          <a:lstStyle/>
          <a:p>
            <a:r>
              <a:rPr lang="en-US" b="1" dirty="0"/>
              <a:t>Motivation</a:t>
            </a:r>
          </a:p>
        </p:txBody>
      </p:sp>
      <p:sp>
        <p:nvSpPr>
          <p:cNvPr id="3" name="Content Placeholder 2">
            <a:extLst>
              <a:ext uri="{FF2B5EF4-FFF2-40B4-BE49-F238E27FC236}">
                <a16:creationId xmlns:a16="http://schemas.microsoft.com/office/drawing/2014/main" id="{F66A8992-F0F9-4664-A5A2-7F2490FE0550}"/>
              </a:ext>
            </a:extLst>
          </p:cNvPr>
          <p:cNvSpPr>
            <a:spLocks noGrp="1"/>
          </p:cNvSpPr>
          <p:nvPr>
            <p:ph idx="1"/>
          </p:nvPr>
        </p:nvSpPr>
        <p:spPr>
          <a:xfrm>
            <a:off x="838200" y="1690687"/>
            <a:ext cx="10515600" cy="2139441"/>
          </a:xfrm>
        </p:spPr>
        <p:txBody>
          <a:bodyPr>
            <a:normAutofit/>
          </a:bodyPr>
          <a:lstStyle/>
          <a:p>
            <a:r>
              <a:rPr lang="en-US" dirty="0"/>
              <a:t>AI community  has invested a large amount of effort in this field</a:t>
            </a:r>
          </a:p>
          <a:p>
            <a:r>
              <a:rPr lang="en-US" dirty="0"/>
              <a:t>However, techniques for ensuring AI fairness have currently attained relatively </a:t>
            </a:r>
            <a:r>
              <a:rPr lang="en-US" dirty="0">
                <a:solidFill>
                  <a:srgbClr val="FF0000"/>
                </a:solidFill>
              </a:rPr>
              <a:t>little adoption in deployed AI systems</a:t>
            </a:r>
          </a:p>
          <a:p>
            <a:r>
              <a:rPr lang="en-US" dirty="0"/>
              <a:t>One of the main barriers: </a:t>
            </a:r>
            <a:r>
              <a:rPr lang="en-US" dirty="0">
                <a:solidFill>
                  <a:srgbClr val="FF0000"/>
                </a:solidFill>
              </a:rPr>
              <a:t>Fairness brings a cost in performance!</a:t>
            </a:r>
          </a:p>
        </p:txBody>
      </p:sp>
      <p:sp>
        <p:nvSpPr>
          <p:cNvPr id="5" name="TextBox 4">
            <a:extLst>
              <a:ext uri="{FF2B5EF4-FFF2-40B4-BE49-F238E27FC236}">
                <a16:creationId xmlns:a16="http://schemas.microsoft.com/office/drawing/2014/main" id="{61D69BE8-3D22-4CBA-8871-41393200A5F3}"/>
              </a:ext>
            </a:extLst>
          </p:cNvPr>
          <p:cNvSpPr txBox="1"/>
          <p:nvPr/>
        </p:nvSpPr>
        <p:spPr>
          <a:xfrm>
            <a:off x="2891010" y="4051622"/>
            <a:ext cx="6409980" cy="1015663"/>
          </a:xfrm>
          <a:prstGeom prst="rect">
            <a:avLst/>
          </a:prstGeom>
          <a:noFill/>
        </p:spPr>
        <p:txBody>
          <a:bodyPr wrap="square" rtlCol="0">
            <a:spAutoFit/>
          </a:bodyPr>
          <a:lstStyle/>
          <a:p>
            <a:r>
              <a:rPr lang="en-US" sz="3000" b="1" i="1" dirty="0">
                <a:latin typeface="Arial Nova Light" panose="020B0304020202020204" pitchFamily="34" charset="0"/>
              </a:rPr>
              <a:t>“Big Tech refuses to prioritize solving these issues over their bottom line.”</a:t>
            </a:r>
          </a:p>
        </p:txBody>
      </p:sp>
      <p:sp>
        <p:nvSpPr>
          <p:cNvPr id="6" name="TextBox 5">
            <a:extLst>
              <a:ext uri="{FF2B5EF4-FFF2-40B4-BE49-F238E27FC236}">
                <a16:creationId xmlns:a16="http://schemas.microsoft.com/office/drawing/2014/main" id="{48B81F8D-9340-4F52-B8A8-8EA42FE2DA38}"/>
              </a:ext>
            </a:extLst>
          </p:cNvPr>
          <p:cNvSpPr txBox="1"/>
          <p:nvPr/>
        </p:nvSpPr>
        <p:spPr>
          <a:xfrm>
            <a:off x="7556080" y="5288780"/>
            <a:ext cx="3489819" cy="400110"/>
          </a:xfrm>
          <a:prstGeom prst="rect">
            <a:avLst/>
          </a:prstGeom>
          <a:noFill/>
        </p:spPr>
        <p:txBody>
          <a:bodyPr wrap="square" rtlCol="0">
            <a:spAutoFit/>
          </a:bodyPr>
          <a:lstStyle/>
          <a:p>
            <a:r>
              <a:rPr lang="en-US" sz="2000" dirty="0"/>
              <a:t>-- Kate Crawford. NYT, 2016</a:t>
            </a:r>
          </a:p>
        </p:txBody>
      </p:sp>
      <p:sp>
        <p:nvSpPr>
          <p:cNvPr id="4" name="Slide Number Placeholder 3">
            <a:extLst>
              <a:ext uri="{FF2B5EF4-FFF2-40B4-BE49-F238E27FC236}">
                <a16:creationId xmlns:a16="http://schemas.microsoft.com/office/drawing/2014/main" id="{F61FF751-D565-40A2-B6FD-409DAA379511}"/>
              </a:ext>
            </a:extLst>
          </p:cNvPr>
          <p:cNvSpPr>
            <a:spLocks noGrp="1"/>
          </p:cNvSpPr>
          <p:nvPr>
            <p:ph type="sldNum" sz="quarter" idx="12"/>
          </p:nvPr>
        </p:nvSpPr>
        <p:spPr/>
        <p:txBody>
          <a:bodyPr/>
          <a:lstStyle/>
          <a:p>
            <a:fld id="{019EF290-A85E-45D4-A30E-2BB7459B8F11}" type="slidenum">
              <a:rPr lang="en-US" smtClean="0"/>
              <a:t>3</a:t>
            </a:fld>
            <a:endParaRPr lang="en-US"/>
          </a:p>
        </p:txBody>
      </p:sp>
    </p:spTree>
    <p:extLst>
      <p:ext uri="{BB962C8B-B14F-4D97-AF65-F5344CB8AC3E}">
        <p14:creationId xmlns:p14="http://schemas.microsoft.com/office/powerpoint/2010/main" val="35996516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p:txBody>
          <a:bodyPr/>
          <a:lstStyle/>
          <a:p>
            <a:r>
              <a:rPr lang="en-US" b="1" dirty="0"/>
              <a:t>Our Research Questions?</a:t>
            </a:r>
          </a:p>
        </p:txBody>
      </p:sp>
      <p:sp>
        <p:nvSpPr>
          <p:cNvPr id="3" name="Content Placeholder 2">
            <a:extLst>
              <a:ext uri="{FF2B5EF4-FFF2-40B4-BE49-F238E27FC236}">
                <a16:creationId xmlns:a16="http://schemas.microsoft.com/office/drawing/2014/main" id="{F66A8992-F0F9-4664-A5A2-7F2490FE0550}"/>
              </a:ext>
            </a:extLst>
          </p:cNvPr>
          <p:cNvSpPr>
            <a:spLocks noGrp="1"/>
          </p:cNvSpPr>
          <p:nvPr>
            <p:ph idx="1"/>
          </p:nvPr>
        </p:nvSpPr>
        <p:spPr>
          <a:xfrm>
            <a:off x="838200" y="1690687"/>
            <a:ext cx="10515600" cy="615133"/>
          </a:xfrm>
        </p:spPr>
        <p:txBody>
          <a:bodyPr>
            <a:normAutofit/>
          </a:bodyPr>
          <a:lstStyle/>
          <a:p>
            <a:pPr marL="0" indent="0">
              <a:buNone/>
            </a:pPr>
            <a:r>
              <a:rPr lang="en-US" dirty="0">
                <a:solidFill>
                  <a:srgbClr val="FF0000"/>
                </a:solidFill>
              </a:rPr>
              <a:t>Clearly fairness/performance trade-offs exist, but are they inevitable?</a:t>
            </a:r>
          </a:p>
        </p:txBody>
      </p:sp>
      <p:sp>
        <p:nvSpPr>
          <p:cNvPr id="8" name="Content Placeholder 2">
            <a:extLst>
              <a:ext uri="{FF2B5EF4-FFF2-40B4-BE49-F238E27FC236}">
                <a16:creationId xmlns:a16="http://schemas.microsoft.com/office/drawing/2014/main" id="{3791CFD4-D6F3-43FB-ADBD-604739DBB4B7}"/>
              </a:ext>
            </a:extLst>
          </p:cNvPr>
          <p:cNvSpPr txBox="1">
            <a:spLocks/>
          </p:cNvSpPr>
          <p:nvPr/>
        </p:nvSpPr>
        <p:spPr>
          <a:xfrm>
            <a:off x="838200" y="2857164"/>
            <a:ext cx="10515600" cy="9902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Is it possible to obtain some degree of improvement in </a:t>
            </a:r>
            <a:r>
              <a:rPr lang="en-US" dirty="0">
                <a:solidFill>
                  <a:srgbClr val="FF0000"/>
                </a:solidFill>
              </a:rPr>
              <a:t>fairness metrics for free</a:t>
            </a:r>
            <a:r>
              <a:rPr lang="en-US" dirty="0"/>
              <a:t>, i.e., without sacrificing performance?</a:t>
            </a:r>
          </a:p>
        </p:txBody>
      </p:sp>
      <p:sp>
        <p:nvSpPr>
          <p:cNvPr id="4" name="Slide Number Placeholder 3">
            <a:extLst>
              <a:ext uri="{FF2B5EF4-FFF2-40B4-BE49-F238E27FC236}">
                <a16:creationId xmlns:a16="http://schemas.microsoft.com/office/drawing/2014/main" id="{694587FD-A723-49A3-910F-77750DBF40DB}"/>
              </a:ext>
            </a:extLst>
          </p:cNvPr>
          <p:cNvSpPr>
            <a:spLocks noGrp="1"/>
          </p:cNvSpPr>
          <p:nvPr>
            <p:ph type="sldNum" sz="quarter" idx="12"/>
          </p:nvPr>
        </p:nvSpPr>
        <p:spPr/>
        <p:txBody>
          <a:bodyPr/>
          <a:lstStyle/>
          <a:p>
            <a:fld id="{019EF290-A85E-45D4-A30E-2BB7459B8F11}" type="slidenum">
              <a:rPr lang="en-US" smtClean="0"/>
              <a:t>4</a:t>
            </a:fld>
            <a:endParaRPr lang="en-US"/>
          </a:p>
        </p:txBody>
      </p:sp>
    </p:spTree>
    <p:extLst>
      <p:ext uri="{BB962C8B-B14F-4D97-AF65-F5344CB8AC3E}">
        <p14:creationId xmlns:p14="http://schemas.microsoft.com/office/powerpoint/2010/main" val="969429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p:txBody>
          <a:bodyPr/>
          <a:lstStyle/>
          <a:p>
            <a:r>
              <a:rPr lang="en-US" b="1" dirty="0"/>
              <a:t>Our Research Questions?</a:t>
            </a:r>
          </a:p>
        </p:txBody>
      </p:sp>
      <p:sp>
        <p:nvSpPr>
          <p:cNvPr id="3" name="Content Placeholder 2">
            <a:extLst>
              <a:ext uri="{FF2B5EF4-FFF2-40B4-BE49-F238E27FC236}">
                <a16:creationId xmlns:a16="http://schemas.microsoft.com/office/drawing/2014/main" id="{F66A8992-F0F9-4664-A5A2-7F2490FE0550}"/>
              </a:ext>
            </a:extLst>
          </p:cNvPr>
          <p:cNvSpPr>
            <a:spLocks noGrp="1"/>
          </p:cNvSpPr>
          <p:nvPr>
            <p:ph idx="1"/>
          </p:nvPr>
        </p:nvSpPr>
        <p:spPr>
          <a:xfrm>
            <a:off x="838200" y="1690687"/>
            <a:ext cx="10515600" cy="615133"/>
          </a:xfrm>
        </p:spPr>
        <p:txBody>
          <a:bodyPr>
            <a:normAutofit/>
          </a:bodyPr>
          <a:lstStyle/>
          <a:p>
            <a:pPr marL="0" indent="0">
              <a:buNone/>
            </a:pPr>
            <a:r>
              <a:rPr lang="en-US" dirty="0">
                <a:solidFill>
                  <a:srgbClr val="FF0000"/>
                </a:solidFill>
              </a:rPr>
              <a:t>Clearly fairness/performance trade-offs exist, but are they inevitable?</a:t>
            </a:r>
          </a:p>
        </p:txBody>
      </p:sp>
      <p:sp>
        <p:nvSpPr>
          <p:cNvPr id="8" name="Content Placeholder 2">
            <a:extLst>
              <a:ext uri="{FF2B5EF4-FFF2-40B4-BE49-F238E27FC236}">
                <a16:creationId xmlns:a16="http://schemas.microsoft.com/office/drawing/2014/main" id="{3791CFD4-D6F3-43FB-ADBD-604739DBB4B7}"/>
              </a:ext>
            </a:extLst>
          </p:cNvPr>
          <p:cNvSpPr txBox="1">
            <a:spLocks/>
          </p:cNvSpPr>
          <p:nvPr/>
        </p:nvSpPr>
        <p:spPr>
          <a:xfrm>
            <a:off x="838200" y="2857164"/>
            <a:ext cx="10515600" cy="9902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Is it possible to obtain some degree of improvement in </a:t>
            </a:r>
            <a:r>
              <a:rPr lang="en-US" dirty="0">
                <a:solidFill>
                  <a:srgbClr val="FF0000"/>
                </a:solidFill>
              </a:rPr>
              <a:t>fairness metrics for free</a:t>
            </a:r>
            <a:r>
              <a:rPr lang="en-US" dirty="0"/>
              <a:t>, i.e., without sacrificing performance?</a:t>
            </a:r>
          </a:p>
        </p:txBody>
      </p:sp>
      <p:sp>
        <p:nvSpPr>
          <p:cNvPr id="9" name="Content Placeholder 2">
            <a:extLst>
              <a:ext uri="{FF2B5EF4-FFF2-40B4-BE49-F238E27FC236}">
                <a16:creationId xmlns:a16="http://schemas.microsoft.com/office/drawing/2014/main" id="{B3141C70-5BFE-4409-9C23-D2AE36466DEE}"/>
              </a:ext>
            </a:extLst>
          </p:cNvPr>
          <p:cNvSpPr txBox="1">
            <a:spLocks/>
          </p:cNvSpPr>
          <p:nvPr/>
        </p:nvSpPr>
        <p:spPr>
          <a:xfrm>
            <a:off x="6726264" y="4012238"/>
            <a:ext cx="4627536" cy="9902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i="1" dirty="0">
                <a:solidFill>
                  <a:srgbClr val="0070C0"/>
                </a:solidFill>
                <a:latin typeface="Arial Nova Light" panose="020B0304020202020204" pitchFamily="34" charset="0"/>
              </a:rPr>
              <a:t>Our study shows the answer </a:t>
            </a:r>
            <a:r>
              <a:rPr lang="en-US" b="1" i="1" dirty="0">
                <a:solidFill>
                  <a:srgbClr val="0070C0"/>
                </a:solidFill>
                <a:latin typeface="Arial Nova Light" panose="020B0304020202020204" pitchFamily="34" charset="0"/>
              </a:rPr>
              <a:t>is frequently yes!</a:t>
            </a:r>
          </a:p>
        </p:txBody>
      </p:sp>
      <p:sp>
        <p:nvSpPr>
          <p:cNvPr id="10" name="Content Placeholder 2">
            <a:extLst>
              <a:ext uri="{FF2B5EF4-FFF2-40B4-BE49-F238E27FC236}">
                <a16:creationId xmlns:a16="http://schemas.microsoft.com/office/drawing/2014/main" id="{7AF2DDFF-ABFD-4178-8DED-9891BFF679ED}"/>
              </a:ext>
            </a:extLst>
          </p:cNvPr>
          <p:cNvSpPr txBox="1">
            <a:spLocks/>
          </p:cNvSpPr>
          <p:nvPr/>
        </p:nvSpPr>
        <p:spPr>
          <a:xfrm>
            <a:off x="4587499" y="5167313"/>
            <a:ext cx="6766301" cy="118152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We demonstrate cases where fair models can </a:t>
            </a:r>
            <a:r>
              <a:rPr lang="en-US" dirty="0">
                <a:solidFill>
                  <a:srgbClr val="0070C0"/>
                </a:solidFill>
              </a:rPr>
              <a:t>even improve accuracy</a:t>
            </a:r>
          </a:p>
        </p:txBody>
      </p:sp>
      <p:sp>
        <p:nvSpPr>
          <p:cNvPr id="4" name="Slide Number Placeholder 3">
            <a:extLst>
              <a:ext uri="{FF2B5EF4-FFF2-40B4-BE49-F238E27FC236}">
                <a16:creationId xmlns:a16="http://schemas.microsoft.com/office/drawing/2014/main" id="{914C87B1-99A7-43BF-A3D0-95D8443AC581}"/>
              </a:ext>
            </a:extLst>
          </p:cNvPr>
          <p:cNvSpPr>
            <a:spLocks noGrp="1"/>
          </p:cNvSpPr>
          <p:nvPr>
            <p:ph type="sldNum" sz="quarter" idx="12"/>
          </p:nvPr>
        </p:nvSpPr>
        <p:spPr/>
        <p:txBody>
          <a:bodyPr/>
          <a:lstStyle/>
          <a:p>
            <a:fld id="{019EF290-A85E-45D4-A30E-2BB7459B8F11}" type="slidenum">
              <a:rPr lang="en-US" smtClean="0"/>
              <a:t>5</a:t>
            </a:fld>
            <a:endParaRPr lang="en-US"/>
          </a:p>
        </p:txBody>
      </p:sp>
    </p:spTree>
    <p:extLst>
      <p:ext uri="{BB962C8B-B14F-4D97-AF65-F5344CB8AC3E}">
        <p14:creationId xmlns:p14="http://schemas.microsoft.com/office/powerpoint/2010/main" val="1959568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a:xfrm>
            <a:off x="595148" y="365125"/>
            <a:ext cx="10515600" cy="1325563"/>
          </a:xfrm>
        </p:spPr>
        <p:txBody>
          <a:bodyPr/>
          <a:lstStyle/>
          <a:p>
            <a:r>
              <a:rPr lang="en-US" b="1" dirty="0"/>
              <a:t>Fairness for Free</a:t>
            </a:r>
          </a:p>
        </p:txBody>
      </p:sp>
      <p:sp>
        <p:nvSpPr>
          <p:cNvPr id="3" name="Content Placeholder 2">
            <a:extLst>
              <a:ext uri="{FF2B5EF4-FFF2-40B4-BE49-F238E27FC236}">
                <a16:creationId xmlns:a16="http://schemas.microsoft.com/office/drawing/2014/main" id="{F66A8992-F0F9-4664-A5A2-7F2490FE0550}"/>
              </a:ext>
            </a:extLst>
          </p:cNvPr>
          <p:cNvSpPr>
            <a:spLocks noGrp="1"/>
          </p:cNvSpPr>
          <p:nvPr>
            <p:ph idx="1"/>
          </p:nvPr>
        </p:nvSpPr>
        <p:spPr>
          <a:xfrm>
            <a:off x="595148" y="1690687"/>
            <a:ext cx="11001703" cy="2124567"/>
          </a:xfrm>
        </p:spPr>
        <p:txBody>
          <a:bodyPr>
            <a:normAutofit lnSpcReduction="10000"/>
          </a:bodyPr>
          <a:lstStyle/>
          <a:p>
            <a:r>
              <a:rPr lang="en-US" dirty="0"/>
              <a:t>We identify two mechanisms that can potentially lead to fairness for free:</a:t>
            </a:r>
          </a:p>
          <a:p>
            <a:pPr marL="0" indent="0">
              <a:buNone/>
            </a:pPr>
            <a:endParaRPr lang="en-US" dirty="0"/>
          </a:p>
          <a:p>
            <a:pPr marL="971550" lvl="1" indent="-514350">
              <a:buFont typeface="+mj-lt"/>
              <a:buAutoNum type="arabicPeriod"/>
            </a:pPr>
            <a:r>
              <a:rPr lang="en-US" sz="2600" b="1" dirty="0"/>
              <a:t>The regularization benefits of fairness penalties</a:t>
            </a:r>
          </a:p>
          <a:p>
            <a:pPr lvl="2"/>
            <a:r>
              <a:rPr lang="en-US" sz="2400" dirty="0"/>
              <a:t>It has potential to reduce overfitting, hence improving generalization performance on unseen data while reducing bias to some extent</a:t>
            </a:r>
          </a:p>
        </p:txBody>
      </p:sp>
      <p:sp>
        <p:nvSpPr>
          <p:cNvPr id="4" name="Slide Number Placeholder 3">
            <a:extLst>
              <a:ext uri="{FF2B5EF4-FFF2-40B4-BE49-F238E27FC236}">
                <a16:creationId xmlns:a16="http://schemas.microsoft.com/office/drawing/2014/main" id="{0704B1F8-9A77-45EF-9012-4F495BF27E6C}"/>
              </a:ext>
            </a:extLst>
          </p:cNvPr>
          <p:cNvSpPr>
            <a:spLocks noGrp="1"/>
          </p:cNvSpPr>
          <p:nvPr>
            <p:ph type="sldNum" sz="quarter" idx="12"/>
          </p:nvPr>
        </p:nvSpPr>
        <p:spPr/>
        <p:txBody>
          <a:bodyPr/>
          <a:lstStyle/>
          <a:p>
            <a:fld id="{019EF290-A85E-45D4-A30E-2BB7459B8F11}" type="slidenum">
              <a:rPr lang="en-US" smtClean="0"/>
              <a:t>6</a:t>
            </a:fld>
            <a:endParaRPr lang="en-US"/>
          </a:p>
        </p:txBody>
      </p:sp>
    </p:spTree>
    <p:extLst>
      <p:ext uri="{BB962C8B-B14F-4D97-AF65-F5344CB8AC3E}">
        <p14:creationId xmlns:p14="http://schemas.microsoft.com/office/powerpoint/2010/main" val="3129811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a:xfrm>
            <a:off x="595148" y="365125"/>
            <a:ext cx="10515600" cy="1325563"/>
          </a:xfrm>
        </p:spPr>
        <p:txBody>
          <a:bodyPr/>
          <a:lstStyle/>
          <a:p>
            <a:r>
              <a:rPr lang="en-US" b="1" dirty="0"/>
              <a:t>Fairness for Free</a:t>
            </a:r>
          </a:p>
        </p:txBody>
      </p:sp>
      <p:grpSp>
        <p:nvGrpSpPr>
          <p:cNvPr id="8" name="Group 7">
            <a:extLst>
              <a:ext uri="{FF2B5EF4-FFF2-40B4-BE49-F238E27FC236}">
                <a16:creationId xmlns:a16="http://schemas.microsoft.com/office/drawing/2014/main" id="{052D66EB-027F-404D-80E1-1827505A908C}"/>
              </a:ext>
            </a:extLst>
          </p:cNvPr>
          <p:cNvGrpSpPr/>
          <p:nvPr/>
        </p:nvGrpSpPr>
        <p:grpSpPr>
          <a:xfrm>
            <a:off x="7028805" y="2337352"/>
            <a:ext cx="4684986" cy="3890028"/>
            <a:chOff x="809317" y="401871"/>
            <a:chExt cx="7173752" cy="6080469"/>
          </a:xfrm>
        </p:grpSpPr>
        <p:sp>
          <p:nvSpPr>
            <p:cNvPr id="9" name="Plus Sign 8">
              <a:extLst>
                <a:ext uri="{FF2B5EF4-FFF2-40B4-BE49-F238E27FC236}">
                  <a16:creationId xmlns:a16="http://schemas.microsoft.com/office/drawing/2014/main" id="{4D614173-8EB1-4AD1-BF0A-D3F303F00313}"/>
                </a:ext>
              </a:extLst>
            </p:cNvPr>
            <p:cNvSpPr/>
            <p:nvPr/>
          </p:nvSpPr>
          <p:spPr>
            <a:xfrm>
              <a:off x="4634371" y="2572437"/>
              <a:ext cx="528638" cy="523875"/>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Minus Sign 9">
              <a:extLst>
                <a:ext uri="{FF2B5EF4-FFF2-40B4-BE49-F238E27FC236}">
                  <a16:creationId xmlns:a16="http://schemas.microsoft.com/office/drawing/2014/main" id="{3D09EEA5-6A25-4BD7-AFBB-59CAD0FACB7B}"/>
                </a:ext>
              </a:extLst>
            </p:cNvPr>
            <p:cNvSpPr/>
            <p:nvPr/>
          </p:nvSpPr>
          <p:spPr>
            <a:xfrm>
              <a:off x="3290198" y="2908104"/>
              <a:ext cx="528638" cy="523875"/>
            </a:xfrm>
            <a:prstGeom prst="mathMin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Plus Sign 12">
              <a:extLst>
                <a:ext uri="{FF2B5EF4-FFF2-40B4-BE49-F238E27FC236}">
                  <a16:creationId xmlns:a16="http://schemas.microsoft.com/office/drawing/2014/main" id="{C20F66ED-C1B6-4928-A4ED-8EA5B410535F}"/>
                </a:ext>
              </a:extLst>
            </p:cNvPr>
            <p:cNvSpPr/>
            <p:nvPr/>
          </p:nvSpPr>
          <p:spPr>
            <a:xfrm>
              <a:off x="4267605" y="2130660"/>
              <a:ext cx="528638" cy="523875"/>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Plus Sign 13">
              <a:extLst>
                <a:ext uri="{FF2B5EF4-FFF2-40B4-BE49-F238E27FC236}">
                  <a16:creationId xmlns:a16="http://schemas.microsoft.com/office/drawing/2014/main" id="{F9A0B280-C791-400C-96DC-A72D063FEF73}"/>
                </a:ext>
              </a:extLst>
            </p:cNvPr>
            <p:cNvSpPr/>
            <p:nvPr/>
          </p:nvSpPr>
          <p:spPr>
            <a:xfrm>
              <a:off x="5196293" y="2996874"/>
              <a:ext cx="528638" cy="523875"/>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Plus Sign 14">
              <a:extLst>
                <a:ext uri="{FF2B5EF4-FFF2-40B4-BE49-F238E27FC236}">
                  <a16:creationId xmlns:a16="http://schemas.microsoft.com/office/drawing/2014/main" id="{E2EDF1BD-353E-477D-9981-8D9504FC7F26}"/>
                </a:ext>
              </a:extLst>
            </p:cNvPr>
            <p:cNvSpPr/>
            <p:nvPr/>
          </p:nvSpPr>
          <p:spPr>
            <a:xfrm>
              <a:off x="3799221" y="1759113"/>
              <a:ext cx="528638" cy="523875"/>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Minus Sign 15">
              <a:extLst>
                <a:ext uri="{FF2B5EF4-FFF2-40B4-BE49-F238E27FC236}">
                  <a16:creationId xmlns:a16="http://schemas.microsoft.com/office/drawing/2014/main" id="{EA608B99-FE16-48DD-806F-164A374510DF}"/>
                </a:ext>
              </a:extLst>
            </p:cNvPr>
            <p:cNvSpPr/>
            <p:nvPr/>
          </p:nvSpPr>
          <p:spPr>
            <a:xfrm>
              <a:off x="3775974" y="3289104"/>
              <a:ext cx="528638" cy="523875"/>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Minus Sign 16">
              <a:extLst>
                <a:ext uri="{FF2B5EF4-FFF2-40B4-BE49-F238E27FC236}">
                  <a16:creationId xmlns:a16="http://schemas.microsoft.com/office/drawing/2014/main" id="{4571C87F-61CD-4725-AA35-0736302A32F8}"/>
                </a:ext>
              </a:extLst>
            </p:cNvPr>
            <p:cNvSpPr/>
            <p:nvPr/>
          </p:nvSpPr>
          <p:spPr>
            <a:xfrm>
              <a:off x="3025879" y="3431978"/>
              <a:ext cx="528638" cy="523875"/>
            </a:xfrm>
            <a:prstGeom prst="mathMin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8" name="Minus Sign 17">
              <a:extLst>
                <a:ext uri="{FF2B5EF4-FFF2-40B4-BE49-F238E27FC236}">
                  <a16:creationId xmlns:a16="http://schemas.microsoft.com/office/drawing/2014/main" id="{7718D6D2-2D92-4E14-BFEE-75C6195B3694}"/>
                </a:ext>
              </a:extLst>
            </p:cNvPr>
            <p:cNvSpPr/>
            <p:nvPr/>
          </p:nvSpPr>
          <p:spPr>
            <a:xfrm>
              <a:off x="3511655" y="4155879"/>
              <a:ext cx="528638" cy="523875"/>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19" name="Straight Connector 18">
              <a:extLst>
                <a:ext uri="{FF2B5EF4-FFF2-40B4-BE49-F238E27FC236}">
                  <a16:creationId xmlns:a16="http://schemas.microsoft.com/office/drawing/2014/main" id="{69F33FC9-5B90-4EC5-A604-C4C390585669}"/>
                </a:ext>
              </a:extLst>
            </p:cNvPr>
            <p:cNvCxnSpPr>
              <a:cxnSpLocks/>
            </p:cNvCxnSpPr>
            <p:nvPr/>
          </p:nvCxnSpPr>
          <p:spPr>
            <a:xfrm>
              <a:off x="809317" y="868618"/>
              <a:ext cx="7173752" cy="5120764"/>
            </a:xfrm>
            <a:prstGeom prst="line">
              <a:avLst/>
            </a:prstGeom>
            <a:ln w="88900"/>
          </p:spPr>
          <p:style>
            <a:lnRef idx="1">
              <a:schemeClr val="dk1"/>
            </a:lnRef>
            <a:fillRef idx="0">
              <a:schemeClr val="dk1"/>
            </a:fillRef>
            <a:effectRef idx="0">
              <a:schemeClr val="dk1"/>
            </a:effectRef>
            <a:fontRef idx="minor">
              <a:schemeClr val="tx1"/>
            </a:fontRef>
          </p:style>
        </p:cxnSp>
        <p:sp>
          <p:nvSpPr>
            <p:cNvPr id="20" name="Minus Sign 19">
              <a:extLst>
                <a:ext uri="{FF2B5EF4-FFF2-40B4-BE49-F238E27FC236}">
                  <a16:creationId xmlns:a16="http://schemas.microsoft.com/office/drawing/2014/main" id="{A9BE076C-13BC-4058-BDE4-12AA69428BBE}"/>
                </a:ext>
              </a:extLst>
            </p:cNvPr>
            <p:cNvSpPr/>
            <p:nvPr/>
          </p:nvSpPr>
          <p:spPr>
            <a:xfrm>
              <a:off x="2532615" y="1705652"/>
              <a:ext cx="528638" cy="523875"/>
            </a:xfrm>
            <a:prstGeom prst="mathMin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Plus Sign 20">
              <a:extLst>
                <a:ext uri="{FF2B5EF4-FFF2-40B4-BE49-F238E27FC236}">
                  <a16:creationId xmlns:a16="http://schemas.microsoft.com/office/drawing/2014/main" id="{847EE23D-4850-47FE-A999-6C255056DC1E}"/>
                </a:ext>
              </a:extLst>
            </p:cNvPr>
            <p:cNvSpPr/>
            <p:nvPr/>
          </p:nvSpPr>
          <p:spPr>
            <a:xfrm>
              <a:off x="5180596" y="2153212"/>
              <a:ext cx="528638" cy="523875"/>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Plus Sign 21">
              <a:extLst>
                <a:ext uri="{FF2B5EF4-FFF2-40B4-BE49-F238E27FC236}">
                  <a16:creationId xmlns:a16="http://schemas.microsoft.com/office/drawing/2014/main" id="{0EFC2195-A6D1-41DC-BC28-41130031E5BC}"/>
                </a:ext>
              </a:extLst>
            </p:cNvPr>
            <p:cNvSpPr/>
            <p:nvPr/>
          </p:nvSpPr>
          <p:spPr>
            <a:xfrm>
              <a:off x="3738967" y="2340889"/>
              <a:ext cx="528638" cy="523875"/>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Minus Sign 22">
              <a:extLst>
                <a:ext uri="{FF2B5EF4-FFF2-40B4-BE49-F238E27FC236}">
                  <a16:creationId xmlns:a16="http://schemas.microsoft.com/office/drawing/2014/main" id="{0E40F863-78DA-41A8-9ACB-B3FF35B9F6F7}"/>
                </a:ext>
              </a:extLst>
            </p:cNvPr>
            <p:cNvSpPr/>
            <p:nvPr/>
          </p:nvSpPr>
          <p:spPr>
            <a:xfrm>
              <a:off x="4444530" y="3704139"/>
              <a:ext cx="528638" cy="523875"/>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Minus Sign 23">
              <a:extLst>
                <a:ext uri="{FF2B5EF4-FFF2-40B4-BE49-F238E27FC236}">
                  <a16:creationId xmlns:a16="http://schemas.microsoft.com/office/drawing/2014/main" id="{6DC89C97-1556-4E79-89E1-5A05865716EA}"/>
                </a:ext>
              </a:extLst>
            </p:cNvPr>
            <p:cNvSpPr/>
            <p:nvPr/>
          </p:nvSpPr>
          <p:spPr>
            <a:xfrm>
              <a:off x="2298423" y="1487578"/>
              <a:ext cx="528638" cy="523875"/>
            </a:xfrm>
            <a:prstGeom prst="mathMin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Plus Sign 24">
              <a:extLst>
                <a:ext uri="{FF2B5EF4-FFF2-40B4-BE49-F238E27FC236}">
                  <a16:creationId xmlns:a16="http://schemas.microsoft.com/office/drawing/2014/main" id="{91FCF31C-57E0-4B00-8268-A1BF9447794B}"/>
                </a:ext>
              </a:extLst>
            </p:cNvPr>
            <p:cNvSpPr/>
            <p:nvPr/>
          </p:nvSpPr>
          <p:spPr>
            <a:xfrm>
              <a:off x="2383234" y="763260"/>
              <a:ext cx="528638" cy="523875"/>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Minus Sign 25">
              <a:extLst>
                <a:ext uri="{FF2B5EF4-FFF2-40B4-BE49-F238E27FC236}">
                  <a16:creationId xmlns:a16="http://schemas.microsoft.com/office/drawing/2014/main" id="{DA0CC24C-FE1C-4BD3-BA33-02B62828FCD4}"/>
                </a:ext>
              </a:extLst>
            </p:cNvPr>
            <p:cNvSpPr/>
            <p:nvPr/>
          </p:nvSpPr>
          <p:spPr>
            <a:xfrm>
              <a:off x="2539400" y="2471955"/>
              <a:ext cx="528638" cy="523875"/>
            </a:xfrm>
            <a:prstGeom prst="mathMin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Plus Sign 26">
              <a:extLst>
                <a:ext uri="{FF2B5EF4-FFF2-40B4-BE49-F238E27FC236}">
                  <a16:creationId xmlns:a16="http://schemas.microsoft.com/office/drawing/2014/main" id="{1D120CC0-BFB4-4789-9CC4-DDC5A2A9B65F}"/>
                </a:ext>
              </a:extLst>
            </p:cNvPr>
            <p:cNvSpPr/>
            <p:nvPr/>
          </p:nvSpPr>
          <p:spPr>
            <a:xfrm>
              <a:off x="5771079" y="3955853"/>
              <a:ext cx="528638" cy="523875"/>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28" name="Straight Connector 27">
              <a:extLst>
                <a:ext uri="{FF2B5EF4-FFF2-40B4-BE49-F238E27FC236}">
                  <a16:creationId xmlns:a16="http://schemas.microsoft.com/office/drawing/2014/main" id="{B822AA38-1DA4-4CA7-B253-0FE951526C70}"/>
                </a:ext>
              </a:extLst>
            </p:cNvPr>
            <p:cNvCxnSpPr>
              <a:cxnSpLocks/>
            </p:cNvCxnSpPr>
            <p:nvPr/>
          </p:nvCxnSpPr>
          <p:spPr>
            <a:xfrm>
              <a:off x="1591475" y="401871"/>
              <a:ext cx="5818380" cy="6080469"/>
            </a:xfrm>
            <a:prstGeom prst="line">
              <a:avLst/>
            </a:prstGeom>
            <a:ln w="88900">
              <a:prstDash val="sysDash"/>
            </a:ln>
          </p:spPr>
          <p:style>
            <a:lnRef idx="1">
              <a:schemeClr val="dk1"/>
            </a:lnRef>
            <a:fillRef idx="0">
              <a:schemeClr val="dk1"/>
            </a:fillRef>
            <a:effectRef idx="0">
              <a:schemeClr val="dk1"/>
            </a:effectRef>
            <a:fontRef idx="minor">
              <a:schemeClr val="tx1"/>
            </a:fontRef>
          </p:style>
        </p:cxnSp>
        <p:sp>
          <p:nvSpPr>
            <p:cNvPr id="29" name="Plus Sign 28">
              <a:extLst>
                <a:ext uri="{FF2B5EF4-FFF2-40B4-BE49-F238E27FC236}">
                  <a16:creationId xmlns:a16="http://schemas.microsoft.com/office/drawing/2014/main" id="{01BEDF67-BD62-4BB8-BBAF-16C91EC27A39}"/>
                </a:ext>
              </a:extLst>
            </p:cNvPr>
            <p:cNvSpPr/>
            <p:nvPr/>
          </p:nvSpPr>
          <p:spPr>
            <a:xfrm>
              <a:off x="1383817" y="868619"/>
              <a:ext cx="528638" cy="523875"/>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Minus Sign 29">
              <a:extLst>
                <a:ext uri="{FF2B5EF4-FFF2-40B4-BE49-F238E27FC236}">
                  <a16:creationId xmlns:a16="http://schemas.microsoft.com/office/drawing/2014/main" id="{C209CDF0-331A-41B5-AF47-3015D58CD6F3}"/>
                </a:ext>
              </a:extLst>
            </p:cNvPr>
            <p:cNvSpPr/>
            <p:nvPr/>
          </p:nvSpPr>
          <p:spPr>
            <a:xfrm>
              <a:off x="6693644" y="5254348"/>
              <a:ext cx="528638" cy="523875"/>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1" name="Plus Sign 30">
              <a:extLst>
                <a:ext uri="{FF2B5EF4-FFF2-40B4-BE49-F238E27FC236}">
                  <a16:creationId xmlns:a16="http://schemas.microsoft.com/office/drawing/2014/main" id="{E4B13568-BAA8-4A83-A9B1-9CCD36C37585}"/>
                </a:ext>
              </a:extLst>
            </p:cNvPr>
            <p:cNvSpPr/>
            <p:nvPr/>
          </p:nvSpPr>
          <p:spPr>
            <a:xfrm>
              <a:off x="3447962" y="1997989"/>
              <a:ext cx="528638" cy="523875"/>
            </a:xfrm>
            <a:prstGeom prst="mathPlus">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Oval 31">
              <a:extLst>
                <a:ext uri="{FF2B5EF4-FFF2-40B4-BE49-F238E27FC236}">
                  <a16:creationId xmlns:a16="http://schemas.microsoft.com/office/drawing/2014/main" id="{99A7371F-A3AF-488F-98CE-B620E53BF004}"/>
                </a:ext>
              </a:extLst>
            </p:cNvPr>
            <p:cNvSpPr/>
            <p:nvPr/>
          </p:nvSpPr>
          <p:spPr>
            <a:xfrm>
              <a:off x="2121277" y="1411121"/>
              <a:ext cx="1035680" cy="871866"/>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Oval 32">
              <a:extLst>
                <a:ext uri="{FF2B5EF4-FFF2-40B4-BE49-F238E27FC236}">
                  <a16:creationId xmlns:a16="http://schemas.microsoft.com/office/drawing/2014/main" id="{493E250E-2C7E-4851-BA68-98570391425E}"/>
                </a:ext>
              </a:extLst>
            </p:cNvPr>
            <p:cNvSpPr/>
            <p:nvPr/>
          </p:nvSpPr>
          <p:spPr>
            <a:xfrm>
              <a:off x="1310777" y="807877"/>
              <a:ext cx="674718" cy="645357"/>
            </a:xfrm>
            <a:prstGeom prst="ellips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Oval 33">
              <a:extLst>
                <a:ext uri="{FF2B5EF4-FFF2-40B4-BE49-F238E27FC236}">
                  <a16:creationId xmlns:a16="http://schemas.microsoft.com/office/drawing/2014/main" id="{B557F46F-B276-4A3F-AC56-A81F604832F5}"/>
                </a:ext>
              </a:extLst>
            </p:cNvPr>
            <p:cNvSpPr/>
            <p:nvPr/>
          </p:nvSpPr>
          <p:spPr>
            <a:xfrm>
              <a:off x="6620604" y="5148044"/>
              <a:ext cx="674718" cy="645357"/>
            </a:xfrm>
            <a:prstGeom prst="ellipse">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5" name="Content Placeholder 2">
            <a:extLst>
              <a:ext uri="{FF2B5EF4-FFF2-40B4-BE49-F238E27FC236}">
                <a16:creationId xmlns:a16="http://schemas.microsoft.com/office/drawing/2014/main" id="{83142504-CF32-4324-8300-86E8C3715FE4}"/>
              </a:ext>
            </a:extLst>
          </p:cNvPr>
          <p:cNvSpPr txBox="1">
            <a:spLocks/>
          </p:cNvSpPr>
          <p:nvPr/>
        </p:nvSpPr>
        <p:spPr>
          <a:xfrm>
            <a:off x="595148" y="1692595"/>
            <a:ext cx="11001703" cy="25517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We identify two mechanisms that can potentially lead to fairness for free:</a:t>
            </a:r>
          </a:p>
          <a:p>
            <a:endParaRPr lang="en-US" dirty="0"/>
          </a:p>
          <a:p>
            <a:endParaRPr lang="en-US" dirty="0"/>
          </a:p>
          <a:p>
            <a:pPr marL="0" indent="0">
              <a:buNone/>
            </a:pPr>
            <a:endParaRPr lang="en-US" dirty="0"/>
          </a:p>
          <a:p>
            <a:pPr marL="971550" lvl="1" indent="-514350">
              <a:buAutoNum type="arabicPeriod" startAt="2"/>
            </a:pPr>
            <a:r>
              <a:rPr lang="en-US" sz="2600" b="1" dirty="0"/>
              <a:t>“Gerrymandering” the errors </a:t>
            </a:r>
          </a:p>
          <a:p>
            <a:pPr lvl="2"/>
            <a:endParaRPr lang="en-US" sz="2400" dirty="0"/>
          </a:p>
        </p:txBody>
      </p:sp>
      <p:sp>
        <p:nvSpPr>
          <p:cNvPr id="6" name="TextBox 5">
            <a:extLst>
              <a:ext uri="{FF2B5EF4-FFF2-40B4-BE49-F238E27FC236}">
                <a16:creationId xmlns:a16="http://schemas.microsoft.com/office/drawing/2014/main" id="{06391847-93D7-43F2-9C35-E48675C3C30E}"/>
              </a:ext>
            </a:extLst>
          </p:cNvPr>
          <p:cNvSpPr txBox="1"/>
          <p:nvPr/>
        </p:nvSpPr>
        <p:spPr>
          <a:xfrm>
            <a:off x="1572656" y="4232018"/>
            <a:ext cx="5956088" cy="1569660"/>
          </a:xfrm>
          <a:prstGeom prst="rect">
            <a:avLst/>
          </a:prstGeom>
          <a:noFill/>
        </p:spPr>
        <p:txBody>
          <a:bodyPr wrap="square" rtlCol="0">
            <a:spAutoFit/>
          </a:bodyPr>
          <a:lstStyle/>
          <a:p>
            <a:pPr marL="285750" indent="-285750">
              <a:buFont typeface="Arial" panose="020B0604020202020204" pitchFamily="34" charset="0"/>
              <a:buChar char="•"/>
            </a:pPr>
            <a:r>
              <a:rPr lang="en-US" sz="2400" dirty="0"/>
              <a:t>Multiple classifiers can potentially obtain same or similar number of errors</a:t>
            </a:r>
          </a:p>
          <a:p>
            <a:pPr marL="285750" indent="-285750">
              <a:buFont typeface="Arial" panose="020B0604020202020204" pitchFamily="34" charset="0"/>
              <a:buChar char="•"/>
            </a:pPr>
            <a:r>
              <a:rPr lang="en-US" sz="2400" dirty="0"/>
              <a:t>Some of those equally accurate classifiers may be more fair than others</a:t>
            </a:r>
          </a:p>
        </p:txBody>
      </p:sp>
      <p:sp>
        <p:nvSpPr>
          <p:cNvPr id="3" name="Slide Number Placeholder 2">
            <a:extLst>
              <a:ext uri="{FF2B5EF4-FFF2-40B4-BE49-F238E27FC236}">
                <a16:creationId xmlns:a16="http://schemas.microsoft.com/office/drawing/2014/main" id="{6DE216F7-92CF-4213-9517-D4DC48F79B53}"/>
              </a:ext>
            </a:extLst>
          </p:cNvPr>
          <p:cNvSpPr>
            <a:spLocks noGrp="1"/>
          </p:cNvSpPr>
          <p:nvPr>
            <p:ph type="sldNum" sz="quarter" idx="12"/>
          </p:nvPr>
        </p:nvSpPr>
        <p:spPr/>
        <p:txBody>
          <a:bodyPr/>
          <a:lstStyle/>
          <a:p>
            <a:fld id="{019EF290-A85E-45D4-A30E-2BB7459B8F11}" type="slidenum">
              <a:rPr lang="en-US" smtClean="0"/>
              <a:t>7</a:t>
            </a:fld>
            <a:endParaRPr lang="en-US"/>
          </a:p>
        </p:txBody>
      </p:sp>
    </p:spTree>
    <p:extLst>
      <p:ext uri="{BB962C8B-B14F-4D97-AF65-F5344CB8AC3E}">
        <p14:creationId xmlns:p14="http://schemas.microsoft.com/office/powerpoint/2010/main" val="2767299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a:xfrm>
            <a:off x="595148" y="365125"/>
            <a:ext cx="10515600" cy="1325563"/>
          </a:xfrm>
        </p:spPr>
        <p:txBody>
          <a:bodyPr/>
          <a:lstStyle/>
          <a:p>
            <a:r>
              <a:rPr lang="en-US" b="1" dirty="0"/>
              <a:t>Hyper-parameter Selection Strategy</a:t>
            </a:r>
          </a:p>
        </p:txBody>
      </p:sp>
      <p:sp>
        <p:nvSpPr>
          <p:cNvPr id="3" name="Content Placeholder 2">
            <a:extLst>
              <a:ext uri="{FF2B5EF4-FFF2-40B4-BE49-F238E27FC236}">
                <a16:creationId xmlns:a16="http://schemas.microsoft.com/office/drawing/2014/main" id="{F66A8992-F0F9-4664-A5A2-7F2490FE0550}"/>
              </a:ext>
            </a:extLst>
          </p:cNvPr>
          <p:cNvSpPr>
            <a:spLocks noGrp="1"/>
          </p:cNvSpPr>
          <p:nvPr>
            <p:ph idx="1"/>
          </p:nvPr>
        </p:nvSpPr>
        <p:spPr>
          <a:xfrm>
            <a:off x="595148" y="1690687"/>
            <a:ext cx="11001703" cy="2124567"/>
          </a:xfrm>
        </p:spPr>
        <p:txBody>
          <a:bodyPr>
            <a:normAutofit/>
          </a:bodyPr>
          <a:lstStyle/>
          <a:p>
            <a:r>
              <a:rPr lang="en-US" dirty="0"/>
              <a:t>Full Hyper-parameter Search (FHS) – </a:t>
            </a:r>
            <a:r>
              <a:rPr lang="en-US" dirty="0">
                <a:solidFill>
                  <a:srgbClr val="0070C0"/>
                </a:solidFill>
              </a:rPr>
              <a:t>our gold standard</a:t>
            </a:r>
          </a:p>
          <a:p>
            <a:pPr lvl="1"/>
            <a:r>
              <a:rPr lang="en-US" dirty="0"/>
              <a:t>Via grid search </a:t>
            </a:r>
            <a:r>
              <a:rPr lang="en-US" dirty="0">
                <a:solidFill>
                  <a:srgbClr val="FF0000"/>
                </a:solidFill>
              </a:rPr>
              <a:t>over all hyper-parameters</a:t>
            </a:r>
            <a:r>
              <a:rPr lang="en-US" dirty="0"/>
              <a:t>, e.g., \# neurons/layer, activations etc. +</a:t>
            </a:r>
          </a:p>
          <a:p>
            <a:pPr lvl="1"/>
            <a:r>
              <a:rPr lang="en-US" dirty="0"/>
              <a:t>Select the model with the best (corresponding) fairness metric, such that accuracy is at least as good as for best typical model (TM)</a:t>
            </a:r>
          </a:p>
        </p:txBody>
      </p:sp>
      <p:sp>
        <p:nvSpPr>
          <p:cNvPr id="5" name="Content Placeholder 2">
            <a:extLst>
              <a:ext uri="{FF2B5EF4-FFF2-40B4-BE49-F238E27FC236}">
                <a16:creationId xmlns:a16="http://schemas.microsoft.com/office/drawing/2014/main" id="{885FD9FD-255B-4605-B05C-4AD1666D80D8}"/>
              </a:ext>
            </a:extLst>
          </p:cNvPr>
          <p:cNvSpPr txBox="1">
            <a:spLocks/>
          </p:cNvSpPr>
          <p:nvPr/>
        </p:nvSpPr>
        <p:spPr>
          <a:xfrm>
            <a:off x="595147" y="4105029"/>
            <a:ext cx="11001703" cy="212456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Stage-wise Hyper-parameter Search (SHS) - </a:t>
            </a:r>
            <a:r>
              <a:rPr lang="en-US" dirty="0">
                <a:solidFill>
                  <a:srgbClr val="0070C0"/>
                </a:solidFill>
              </a:rPr>
              <a:t>faster alternative</a:t>
            </a:r>
          </a:p>
          <a:p>
            <a:pPr lvl="1"/>
            <a:r>
              <a:rPr lang="en-US" dirty="0"/>
              <a:t>Via grid search </a:t>
            </a:r>
            <a:r>
              <a:rPr lang="en-US" dirty="0">
                <a:solidFill>
                  <a:srgbClr val="FF0000"/>
                </a:solidFill>
              </a:rPr>
              <a:t>over only the fairness trade-off      </a:t>
            </a:r>
            <a:r>
              <a:rPr lang="en-US" dirty="0"/>
              <a:t>,</a:t>
            </a:r>
            <a:r>
              <a:rPr lang="en-US" dirty="0">
                <a:solidFill>
                  <a:srgbClr val="FF0000"/>
                </a:solidFill>
              </a:rPr>
              <a:t> </a:t>
            </a:r>
            <a:r>
              <a:rPr lang="en-US" dirty="0"/>
              <a:t>holding the others fixed to TM</a:t>
            </a:r>
          </a:p>
          <a:p>
            <a:pPr lvl="1"/>
            <a:r>
              <a:rPr lang="en-US" dirty="0"/>
              <a:t>Like FHS, select best fair model</a:t>
            </a:r>
          </a:p>
          <a:p>
            <a:pPr lvl="1"/>
            <a:endParaRPr lang="en-US" dirty="0"/>
          </a:p>
        </p:txBody>
      </p:sp>
      <p:pic>
        <p:nvPicPr>
          <p:cNvPr id="6" name="Picture 5" descr="\documentclass{article}&#10;\usepackage{amsmath}&#10;\pagestyle{empty}&#10;\begin{document}&#10;&#10;&#10;$\lambda$&#10;&#10;\end{document}" title="IguanaTex Bitmap Display">
            <a:extLst>
              <a:ext uri="{FF2B5EF4-FFF2-40B4-BE49-F238E27FC236}">
                <a16:creationId xmlns:a16="http://schemas.microsoft.com/office/drawing/2014/main" id="{93D16CE1-009C-4A07-950F-849A359A1B0F}"/>
              </a:ext>
            </a:extLst>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11533786" y="2173712"/>
            <a:ext cx="187434" cy="264215"/>
          </a:xfrm>
          <a:prstGeom prst="rect">
            <a:avLst/>
          </a:prstGeom>
        </p:spPr>
      </p:pic>
      <p:pic>
        <p:nvPicPr>
          <p:cNvPr id="8" name="Picture 7" descr="\documentclass{article}&#10;\usepackage{amsmath}&#10;\pagestyle{empty}&#10;\begin{document}&#10;&#10;&#10;$\lambda$&#10;&#10;\end{document}" title="IguanaTex Bitmap Display">
            <a:extLst>
              <a:ext uri="{FF2B5EF4-FFF2-40B4-BE49-F238E27FC236}">
                <a16:creationId xmlns:a16="http://schemas.microsoft.com/office/drawing/2014/main" id="{C2176CCA-C510-461E-BD54-652AE832C280}"/>
              </a:ext>
            </a:extLst>
          </p:cNvPr>
          <p:cNvPicPr>
            <a:picLocks noChangeAspect="1"/>
          </p:cNvPicPr>
          <p:nvPr>
            <p:custDataLst>
              <p:tags r:id="rId2"/>
            </p:custDataLst>
          </p:nvPr>
        </p:nvPicPr>
        <p:blipFill>
          <a:blip r:embed="rId5">
            <a:extLst>
              <a:ext uri="{28A0092B-C50C-407E-A947-70E740481C1C}">
                <a14:useLocalDpi xmlns:a14="http://schemas.microsoft.com/office/drawing/2010/main" val="0"/>
              </a:ext>
            </a:extLst>
          </a:blip>
          <a:stretch>
            <a:fillRect/>
          </a:stretch>
        </p:blipFill>
        <p:spPr>
          <a:xfrm>
            <a:off x="7235191" y="4618650"/>
            <a:ext cx="187434" cy="264215"/>
          </a:xfrm>
          <a:prstGeom prst="rect">
            <a:avLst/>
          </a:prstGeom>
        </p:spPr>
      </p:pic>
      <p:sp>
        <p:nvSpPr>
          <p:cNvPr id="4" name="Slide Number Placeholder 3">
            <a:extLst>
              <a:ext uri="{FF2B5EF4-FFF2-40B4-BE49-F238E27FC236}">
                <a16:creationId xmlns:a16="http://schemas.microsoft.com/office/drawing/2014/main" id="{11635BC2-4E41-49FA-9452-C9F2188135B9}"/>
              </a:ext>
            </a:extLst>
          </p:cNvPr>
          <p:cNvSpPr>
            <a:spLocks noGrp="1"/>
          </p:cNvSpPr>
          <p:nvPr>
            <p:ph type="sldNum" sz="quarter" idx="12"/>
          </p:nvPr>
        </p:nvSpPr>
        <p:spPr/>
        <p:txBody>
          <a:bodyPr/>
          <a:lstStyle/>
          <a:p>
            <a:fld id="{019EF290-A85E-45D4-A30E-2BB7459B8F11}" type="slidenum">
              <a:rPr lang="en-US" smtClean="0"/>
              <a:t>8</a:t>
            </a:fld>
            <a:endParaRPr lang="en-US"/>
          </a:p>
        </p:txBody>
      </p:sp>
    </p:spTree>
    <p:extLst>
      <p:ext uri="{BB962C8B-B14F-4D97-AF65-F5344CB8AC3E}">
        <p14:creationId xmlns:p14="http://schemas.microsoft.com/office/powerpoint/2010/main" val="1328915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0011EA-78D8-46A2-B75F-B2A6619407CF}"/>
              </a:ext>
            </a:extLst>
          </p:cNvPr>
          <p:cNvSpPr/>
          <p:nvPr/>
        </p:nvSpPr>
        <p:spPr>
          <a:xfrm>
            <a:off x="7235191" y="2305820"/>
            <a:ext cx="1198065" cy="2405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946CF8-65E8-4721-A037-4575617606D9}"/>
              </a:ext>
            </a:extLst>
          </p:cNvPr>
          <p:cNvSpPr>
            <a:spLocks noGrp="1"/>
          </p:cNvSpPr>
          <p:nvPr>
            <p:ph type="title"/>
          </p:nvPr>
        </p:nvSpPr>
        <p:spPr/>
        <p:txBody>
          <a:bodyPr/>
          <a:lstStyle/>
          <a:p>
            <a:r>
              <a:rPr lang="en-US" b="1" dirty="0"/>
              <a:t>Fair Learning Algorithms</a:t>
            </a:r>
          </a:p>
        </p:txBody>
      </p:sp>
      <p:sp>
        <p:nvSpPr>
          <p:cNvPr id="3" name="Content Placeholder 2">
            <a:extLst>
              <a:ext uri="{FF2B5EF4-FFF2-40B4-BE49-F238E27FC236}">
                <a16:creationId xmlns:a16="http://schemas.microsoft.com/office/drawing/2014/main" id="{F66A8992-F0F9-4664-A5A2-7F2490FE0550}"/>
              </a:ext>
            </a:extLst>
          </p:cNvPr>
          <p:cNvSpPr>
            <a:spLocks noGrp="1"/>
          </p:cNvSpPr>
          <p:nvPr>
            <p:ph idx="1"/>
          </p:nvPr>
        </p:nvSpPr>
        <p:spPr>
          <a:xfrm>
            <a:off x="838200" y="1690687"/>
            <a:ext cx="10515600" cy="615133"/>
          </a:xfrm>
        </p:spPr>
        <p:txBody>
          <a:bodyPr>
            <a:normAutofit/>
          </a:bodyPr>
          <a:lstStyle/>
          <a:p>
            <a:r>
              <a:rPr lang="en-US" dirty="0"/>
              <a:t>Differential Fair Model (DFM)</a:t>
            </a:r>
          </a:p>
        </p:txBody>
      </p:sp>
      <p:pic>
        <p:nvPicPr>
          <p:cNvPr id="5" name="Picture 4" descr="\documentclass{article}&#10;\usepackage{amsfonts}&#10;\usepackage{amssymb}&#10;&#10;\pagestyle{empty}&#10;\begin{document}&#10;&#10;&#10;$\min_{\theta} f(\mathbf{X}; \theta) \triangleq \frac{1}{N}\sum_{i=1}^NL(\mathbf{x}_i; \theta) + \lambda [\max(0,\epsilon{(\mathbf{X}; \theta)}-\epsilon_t)]$&#10;&#10;\end{document}" title="IguanaTex Bitmap Display">
            <a:extLst>
              <a:ext uri="{FF2B5EF4-FFF2-40B4-BE49-F238E27FC236}">
                <a16:creationId xmlns:a16="http://schemas.microsoft.com/office/drawing/2014/main" id="{A7620711-1CFF-4989-B1BF-5B5A771AB8EC}"/>
              </a:ext>
            </a:extLst>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1738666" y="3511258"/>
            <a:ext cx="8714667" cy="469333"/>
          </a:xfrm>
          <a:prstGeom prst="rect">
            <a:avLst/>
          </a:prstGeom>
        </p:spPr>
      </p:pic>
      <p:sp>
        <p:nvSpPr>
          <p:cNvPr id="12" name="Footer Placeholder 4">
            <a:extLst>
              <a:ext uri="{FF2B5EF4-FFF2-40B4-BE49-F238E27FC236}">
                <a16:creationId xmlns:a16="http://schemas.microsoft.com/office/drawing/2014/main" id="{18F13732-A1BD-4DCE-AE8B-89292022320E}"/>
              </a:ext>
            </a:extLst>
          </p:cNvPr>
          <p:cNvSpPr txBox="1">
            <a:spLocks/>
          </p:cNvSpPr>
          <p:nvPr/>
        </p:nvSpPr>
        <p:spPr>
          <a:xfrm>
            <a:off x="9326024" y="6057971"/>
            <a:ext cx="2027776" cy="434904"/>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400" dirty="0"/>
              <a:t>J </a:t>
            </a:r>
            <a:r>
              <a:rPr lang="en-US" sz="1400" dirty="0" err="1"/>
              <a:t>Foulds</a:t>
            </a:r>
            <a:r>
              <a:rPr lang="en-US" sz="1400" dirty="0"/>
              <a:t> et al., ICDE, 2020</a:t>
            </a:r>
          </a:p>
        </p:txBody>
      </p:sp>
      <p:cxnSp>
        <p:nvCxnSpPr>
          <p:cNvPr id="13" name="Straight Arrow Connector 12">
            <a:extLst>
              <a:ext uri="{FF2B5EF4-FFF2-40B4-BE49-F238E27FC236}">
                <a16:creationId xmlns:a16="http://schemas.microsoft.com/office/drawing/2014/main" id="{8CD8C939-A44D-47F3-A82E-329BBB0E2FE9}"/>
              </a:ext>
            </a:extLst>
          </p:cNvPr>
          <p:cNvCxnSpPr>
            <a:cxnSpLocks/>
          </p:cNvCxnSpPr>
          <p:nvPr/>
        </p:nvCxnSpPr>
        <p:spPr>
          <a:xfrm flipV="1">
            <a:off x="5951349" y="3980591"/>
            <a:ext cx="387458" cy="63790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84F8C037-F777-455D-B0FE-A840A0C0F20F}"/>
              </a:ext>
            </a:extLst>
          </p:cNvPr>
          <p:cNvSpPr txBox="1"/>
          <p:nvPr/>
        </p:nvSpPr>
        <p:spPr>
          <a:xfrm>
            <a:off x="4959457" y="4587498"/>
            <a:ext cx="1704813" cy="830997"/>
          </a:xfrm>
          <a:prstGeom prst="rect">
            <a:avLst/>
          </a:prstGeom>
          <a:noFill/>
        </p:spPr>
        <p:txBody>
          <a:bodyPr wrap="square" rtlCol="0">
            <a:spAutoFit/>
          </a:bodyPr>
          <a:lstStyle/>
          <a:p>
            <a:r>
              <a:rPr lang="en-US" sz="2400" dirty="0"/>
              <a:t>Classifier’s </a:t>
            </a:r>
          </a:p>
          <a:p>
            <a:r>
              <a:rPr lang="en-US" sz="2400" dirty="0"/>
              <a:t>parameters</a:t>
            </a:r>
          </a:p>
        </p:txBody>
      </p:sp>
      <p:cxnSp>
        <p:nvCxnSpPr>
          <p:cNvPr id="17" name="Straight Arrow Connector 16">
            <a:extLst>
              <a:ext uri="{FF2B5EF4-FFF2-40B4-BE49-F238E27FC236}">
                <a16:creationId xmlns:a16="http://schemas.microsoft.com/office/drawing/2014/main" id="{43C01F30-EE53-47BD-A836-DEBF12506F26}"/>
              </a:ext>
            </a:extLst>
          </p:cNvPr>
          <p:cNvCxnSpPr>
            <a:cxnSpLocks/>
          </p:cNvCxnSpPr>
          <p:nvPr/>
        </p:nvCxnSpPr>
        <p:spPr>
          <a:xfrm flipH="1" flipV="1">
            <a:off x="8617058" y="3949595"/>
            <a:ext cx="232474" cy="60690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6C5740DA-6C87-4075-9E81-C61BCB7506B6}"/>
              </a:ext>
            </a:extLst>
          </p:cNvPr>
          <p:cNvSpPr txBox="1"/>
          <p:nvPr/>
        </p:nvSpPr>
        <p:spPr>
          <a:xfrm>
            <a:off x="8379334" y="4572000"/>
            <a:ext cx="1893380" cy="830997"/>
          </a:xfrm>
          <a:prstGeom prst="rect">
            <a:avLst/>
          </a:prstGeom>
          <a:noFill/>
        </p:spPr>
        <p:txBody>
          <a:bodyPr wrap="square" rtlCol="0">
            <a:spAutoFit/>
          </a:bodyPr>
          <a:lstStyle/>
          <a:p>
            <a:r>
              <a:rPr lang="en-US" sz="2400" dirty="0"/>
              <a:t>-DF measure </a:t>
            </a:r>
          </a:p>
          <a:p>
            <a:r>
              <a:rPr lang="en-US" sz="2400" dirty="0"/>
              <a:t>for classifier</a:t>
            </a:r>
          </a:p>
        </p:txBody>
      </p:sp>
      <p:pic>
        <p:nvPicPr>
          <p:cNvPr id="27" name="Picture 26" descr="\documentclass{article}&#10;\usepackage{amsmath}&#10;\pagestyle{empty}&#10;\begin{document}&#10;&#10;&#10;$\epsilon$&#10;&#10;\end{document}" title="IguanaTex Bitmap Display">
            <a:extLst>
              <a:ext uri="{FF2B5EF4-FFF2-40B4-BE49-F238E27FC236}">
                <a16:creationId xmlns:a16="http://schemas.microsoft.com/office/drawing/2014/main" id="{07D75BFD-0723-4065-A18A-80FA8C5A8167}"/>
              </a:ext>
            </a:extLst>
          </p:cNvPr>
          <p:cNvPicPr>
            <a:picLocks noChangeAspect="1"/>
          </p:cNvPicPr>
          <p:nvPr>
            <p:custDataLst>
              <p:tags r:id="rId2"/>
            </p:custDataLst>
          </p:nvPr>
        </p:nvPicPr>
        <p:blipFill>
          <a:blip r:embed="rId6">
            <a:extLst>
              <a:ext uri="{28A0092B-C50C-407E-A947-70E740481C1C}">
                <a14:useLocalDpi xmlns:a14="http://schemas.microsoft.com/office/drawing/2010/main" val="0"/>
              </a:ext>
            </a:extLst>
          </a:blip>
          <a:stretch>
            <a:fillRect/>
          </a:stretch>
        </p:blipFill>
        <p:spPr>
          <a:xfrm>
            <a:off x="8254704" y="4709496"/>
            <a:ext cx="178552" cy="235943"/>
          </a:xfrm>
          <a:prstGeom prst="rect">
            <a:avLst/>
          </a:prstGeom>
        </p:spPr>
      </p:pic>
      <p:cxnSp>
        <p:nvCxnSpPr>
          <p:cNvPr id="28" name="Straight Arrow Connector 27">
            <a:extLst>
              <a:ext uri="{FF2B5EF4-FFF2-40B4-BE49-F238E27FC236}">
                <a16:creationId xmlns:a16="http://schemas.microsoft.com/office/drawing/2014/main" id="{59C56E22-67D3-4981-817C-2E02EFD402B3}"/>
              </a:ext>
            </a:extLst>
          </p:cNvPr>
          <p:cNvCxnSpPr>
            <a:cxnSpLocks/>
          </p:cNvCxnSpPr>
          <p:nvPr/>
        </p:nvCxnSpPr>
        <p:spPr>
          <a:xfrm>
            <a:off x="6694009" y="3138074"/>
            <a:ext cx="295727" cy="394187"/>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29391012-E74A-4A0F-8C1B-0073FD3BB620}"/>
              </a:ext>
            </a:extLst>
          </p:cNvPr>
          <p:cNvSpPr txBox="1"/>
          <p:nvPr/>
        </p:nvSpPr>
        <p:spPr>
          <a:xfrm>
            <a:off x="5672379" y="2274245"/>
            <a:ext cx="1704813" cy="830997"/>
          </a:xfrm>
          <a:prstGeom prst="rect">
            <a:avLst/>
          </a:prstGeom>
          <a:noFill/>
        </p:spPr>
        <p:txBody>
          <a:bodyPr wrap="square" rtlCol="0">
            <a:spAutoFit/>
          </a:bodyPr>
          <a:lstStyle/>
          <a:p>
            <a:r>
              <a:rPr lang="en-US" sz="2400" dirty="0">
                <a:solidFill>
                  <a:srgbClr val="FF0000"/>
                </a:solidFill>
              </a:rPr>
              <a:t>Trade-off </a:t>
            </a:r>
          </a:p>
          <a:p>
            <a:r>
              <a:rPr lang="en-US" sz="2400" dirty="0">
                <a:solidFill>
                  <a:srgbClr val="FF0000"/>
                </a:solidFill>
              </a:rPr>
              <a:t>parameter</a:t>
            </a:r>
          </a:p>
        </p:txBody>
      </p:sp>
      <p:sp>
        <p:nvSpPr>
          <p:cNvPr id="4" name="Slide Number Placeholder 3">
            <a:extLst>
              <a:ext uri="{FF2B5EF4-FFF2-40B4-BE49-F238E27FC236}">
                <a16:creationId xmlns:a16="http://schemas.microsoft.com/office/drawing/2014/main" id="{5C7585ED-C621-401F-BFEE-4477E97CFFA2}"/>
              </a:ext>
            </a:extLst>
          </p:cNvPr>
          <p:cNvSpPr>
            <a:spLocks noGrp="1"/>
          </p:cNvSpPr>
          <p:nvPr>
            <p:ph type="sldNum" sz="quarter" idx="12"/>
          </p:nvPr>
        </p:nvSpPr>
        <p:spPr/>
        <p:txBody>
          <a:bodyPr/>
          <a:lstStyle/>
          <a:p>
            <a:fld id="{019EF290-A85E-45D4-A30E-2BB7459B8F11}" type="slidenum">
              <a:rPr lang="en-US" smtClean="0"/>
              <a:t>9</a:t>
            </a:fld>
            <a:endParaRPr lang="en-US"/>
          </a:p>
        </p:txBody>
      </p:sp>
    </p:spTree>
    <p:extLst>
      <p:ext uri="{BB962C8B-B14F-4D97-AF65-F5344CB8AC3E}">
        <p14:creationId xmlns:p14="http://schemas.microsoft.com/office/powerpoint/2010/main" val="245084734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87.73905"/>
  <p:tag name="ORIGINALWIDTH" val="62.24221"/>
  <p:tag name="LATEXADDIN" val="\documentclass{article}&#10;\usepackage{amsmath}&#10;\pagestyle{empty}&#10;\begin{document}&#10;&#10;&#10;$\lambda$&#10;&#10;\end{document}"/>
  <p:tag name="IGUANATEXSIZE" val="20"/>
  <p:tag name="IGUANATEXCURSOR" val="90"/>
  <p:tag name="TRANSPARENCY" val="True"/>
  <p:tag name="FILENAME" val=""/>
  <p:tag name="LATEXENGINEID" val="0"/>
  <p:tag name="TEMPFOLDER" val="c:\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87.73905"/>
  <p:tag name="ORIGINALWIDTH" val="62.24221"/>
  <p:tag name="LATEXADDIN" val="\documentclass{article}&#10;\usepackage{amsmath}&#10;\pagestyle{empty}&#10;\begin{document}&#10;&#10;&#10;$\lambda$&#10;&#10;\end{document}"/>
  <p:tag name="IGUANATEXSIZE" val="20"/>
  <p:tag name="IGUANATEXCURSOR" val="90"/>
  <p:tag name="TRANSPARENCY" val="True"/>
  <p:tag name="FILENAME" val=""/>
  <p:tag name="LATEXENGINEID" val="0"/>
  <p:tag name="TEMPFOLDER" val="c:\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164.9794"/>
  <p:tag name="ORIGINALWIDTH" val="3063.367"/>
  <p:tag name="LATEXADDIN" val="\documentclass{article}&#10;\usepackage{amsfonts}&#10;\usepackage{amssymb}&#10;&#10;\pagestyle{empty}&#10;\begin{document}&#10;&#10;&#10;$\min_{\theta} f(\mathbf{X}; \theta) \triangleq \frac{1}{N}\sum_{i=1}^NL(\mathbf{x}_i; \theta) + \lambda [\max(0,\epsilon{(\mathbf{X}; \theta)}-\epsilon_t)]$&#10;&#10;\end{document}"/>
  <p:tag name="IGUANATEXSIZE" val="28"/>
  <p:tag name="IGUANATEXCURSOR" val="67"/>
  <p:tag name="TRANSPARENCY" val="True"/>
  <p:tag name="FILENAME" val=""/>
  <p:tag name="LATEXENGINEID" val="0"/>
  <p:tag name="TEMPFOLDER" val="c:\temp\"/>
  <p:tag name="LATEXFORMHEIGHT" val="312"/>
  <p:tag name="LATEXFORMWIDTH" val="384"/>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55.49307"/>
  <p:tag name="ORIGINALWIDTH" val="41.99472"/>
  <p:tag name="LATEXADDIN" val="\documentclass{article}&#10;\usepackage{amsmath}&#10;\pagestyle{empty}&#10;\begin{document}&#10;&#10;&#10;$\epsilon$&#10;&#10;\end{document}"/>
  <p:tag name="IGUANATEXSIZE" val="24"/>
  <p:tag name="IGUANATEXCURSOR" val="91"/>
  <p:tag name="TRANSPARENCY" val="True"/>
  <p:tag name="FILENAME" val=""/>
  <p:tag name="LATEXENGINEID" val="0"/>
  <p:tag name="TEMPFOLDER" val="c:\temp\"/>
  <p:tag name="LATEXFORMHEIGHT" val="312"/>
  <p:tag name="LATEXFORMWIDTH" val="384"/>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164.9794"/>
  <p:tag name="ORIGINALWIDTH" val="2914.886"/>
  <p:tag name="LATEXADDIN" val="\documentclass{article}&#10;\usepackage{amsfonts}&#10;\usepackage{amssymb}&#10;&#10;\pagestyle{empty}&#10;\begin{document}&#10;&#10;&#10;$\min_{\theta}\max_{\phi} f(\mathbf{X}; \theta, \phi) \triangleq \frac{1}{N}\sum_{i=1}^NL(\mathbf{x}_i; \theta) - \lambda L(\mathbf{X}; \theta,\phi)$&#10;&#10;\end{document}"/>
  <p:tag name="IGUANATEXSIZE" val="28"/>
  <p:tag name="IGUANATEXCURSOR" val="253"/>
  <p:tag name="TRANSPARENCY" val="True"/>
  <p:tag name="FILENAME" val=""/>
  <p:tag name="LATEXENGINEID" val="0"/>
  <p:tag name="TEMPFOLDER" val="c:\temp\"/>
  <p:tag name="LATEXFORMHEIGHT" val="312"/>
  <p:tag name="LATEXFORMWIDTH" val="384"/>
  <p:tag name="LATEXFORMWRAP" val="True"/>
  <p:tag name="BITMAPVECTOR" val="0"/>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2768</TotalTime>
  <Words>1607</Words>
  <Application>Microsoft Office PowerPoint</Application>
  <PresentationFormat>Widescreen</PresentationFormat>
  <Paragraphs>167</Paragraphs>
  <Slides>16</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Abadi Extra Light</vt:lpstr>
      <vt:lpstr>Arial</vt:lpstr>
      <vt:lpstr>Arial Nova Light</vt:lpstr>
      <vt:lpstr>Calibri</vt:lpstr>
      <vt:lpstr>Calibri Light</vt:lpstr>
      <vt:lpstr>Times New Roman</vt:lpstr>
      <vt:lpstr>Office Theme</vt:lpstr>
      <vt:lpstr>Can We Obtain Fairness For Free?</vt:lpstr>
      <vt:lpstr>Motivation</vt:lpstr>
      <vt:lpstr>Motivation</vt:lpstr>
      <vt:lpstr>Our Research Questions?</vt:lpstr>
      <vt:lpstr>Our Research Questions?</vt:lpstr>
      <vt:lpstr>Fairness for Free</vt:lpstr>
      <vt:lpstr>Fairness for Free</vt:lpstr>
      <vt:lpstr>Hyper-parameter Selection Strategy</vt:lpstr>
      <vt:lpstr>Fair Learning Algorithms</vt:lpstr>
      <vt:lpstr>Fair Learning Algorithms</vt:lpstr>
      <vt:lpstr>Analysis on Grid Search</vt:lpstr>
      <vt:lpstr>Analysis on Grid Search</vt:lpstr>
      <vt:lpstr>Analysis on Grid Search</vt:lpstr>
      <vt:lpstr>Case Study on Overfitting</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Rashidul Islam</dc:creator>
  <cp:lastModifiedBy>Rashidul Islam</cp:lastModifiedBy>
  <cp:revision>48</cp:revision>
  <dcterms:created xsi:type="dcterms:W3CDTF">2021-04-22T23:17:53Z</dcterms:created>
  <dcterms:modified xsi:type="dcterms:W3CDTF">2021-05-06T03:09:00Z</dcterms:modified>
</cp:coreProperties>
</file>

<file path=docProps/thumbnail.jpeg>
</file>